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8" r:id="rId9"/>
    <p:sldId id="262" r:id="rId10"/>
    <p:sldId id="272" r:id="rId11"/>
    <p:sldId id="270" r:id="rId12"/>
    <p:sldId id="271" r:id="rId13"/>
    <p:sldId id="276" r:id="rId14"/>
    <p:sldId id="269" r:id="rId15"/>
    <p:sldId id="273" r:id="rId16"/>
    <p:sldId id="266" r:id="rId17"/>
    <p:sldId id="278" r:id="rId18"/>
    <p:sldId id="277" r:id="rId19"/>
    <p:sldId id="279" r:id="rId20"/>
    <p:sldId id="257" r:id="rId21"/>
    <p:sldId id="280" r:id="rId22"/>
    <p:sldId id="283" r:id="rId23"/>
    <p:sldId id="282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2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9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0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7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9B4-DBEF-412F-8A03-C0EC2DB543EC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7D99-699E-4FA0-914A-41742E32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nesdev.cshlp.org/content/26/1/11.abstrac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Hi-C </a:t>
            </a:r>
            <a:r>
              <a:rPr lang="ru-RU" dirty="0" smtClean="0"/>
              <a:t>– для всего!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Вениамин Фишман</a:t>
            </a:r>
          </a:p>
          <a:p>
            <a:r>
              <a:rPr lang="ru-RU" dirty="0" smtClean="0"/>
              <a:t>Публичная лекция </a:t>
            </a:r>
            <a:r>
              <a:rPr lang="ru-RU" dirty="0" err="1" smtClean="0"/>
              <a:t>ИЦиГ</a:t>
            </a:r>
            <a:r>
              <a:rPr lang="ru-RU" dirty="0" smtClean="0"/>
              <a:t> СО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1319"/>
            <a:ext cx="5689600" cy="6177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6074" y="0"/>
            <a:ext cx="1023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Компартменты – разделение активного и неактивного хроматина</a:t>
            </a:r>
            <a:endParaRPr lang="ru-RU" sz="2800" dirty="0"/>
          </a:p>
        </p:txBody>
      </p:sp>
      <p:pic>
        <p:nvPicPr>
          <p:cNvPr id="13314" name="Picture 2" descr="ÐÐ°ÑÑÐ¸Ð½ÐºÐ¸ Ð¿Ð¾ Ð·Ð°Ð¿ÑÐ¾ÑÑ compartments replication tim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499" y="1623515"/>
            <a:ext cx="5584825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2533" y="5808133"/>
            <a:ext cx="305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err="1" smtClean="0"/>
              <a:t>Pope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</a:t>
            </a:r>
            <a:r>
              <a:rPr lang="ru-RU" dirty="0" err="1" smtClean="0"/>
              <a:t>Nature</a:t>
            </a:r>
            <a:r>
              <a:rPr lang="ru-RU" dirty="0" smtClean="0"/>
              <a:t>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5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0"/>
            <a:ext cx="10591800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Компартменты – разделение активного и неактивного хроматина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8100"/>
            <a:ext cx="3611057" cy="2449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757548"/>
            <a:ext cx="5192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Капли белка HP1 в водном растворе</a:t>
            </a:r>
          </a:p>
          <a:p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Larson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et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., 2017.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Nature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Storm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et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., 2017, </a:t>
            </a:r>
            <a:r>
              <a:rPr lang="ru-RU" b="0" i="0" u="none" strike="noStrike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Nature</a:t>
            </a:r>
            <a:endParaRPr lang="ru-RU" sz="1600" b="0" i="0" u="none" strike="noStrike" dirty="0" smtClean="0">
              <a:solidFill>
                <a:srgbClr val="000000"/>
              </a:solidFill>
              <a:latin typeface="FreeSan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701800"/>
            <a:ext cx="5397500" cy="4298124"/>
          </a:xfrm>
          <a:prstGeom prst="rect">
            <a:avLst/>
          </a:prstGeom>
        </p:spPr>
      </p:pic>
      <p:pic>
        <p:nvPicPr>
          <p:cNvPr id="11" name="20181128105340-b0749f6cae.[gif-2-mp4.com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6675" y="4549181"/>
            <a:ext cx="4286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Консервативность компартментов между типами клеток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A/B compartments chrom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5200"/>
            <a:ext cx="6659463" cy="35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e thumbnail figs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463" y="2755900"/>
            <a:ext cx="5497319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267" y="6256867"/>
            <a:ext cx="403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err="1" smtClean="0"/>
              <a:t>Fortin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2015, </a:t>
            </a:r>
            <a:r>
              <a:rPr lang="ru-RU" dirty="0" err="1" smtClean="0"/>
              <a:t>Genome</a:t>
            </a:r>
            <a:r>
              <a:rPr lang="ru-RU" dirty="0" smtClean="0"/>
              <a:t> </a:t>
            </a:r>
            <a:r>
              <a:rPr lang="ru-RU" dirty="0" err="1" smtClean="0"/>
              <a:t>Biology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7841" y="5592811"/>
            <a:ext cx="35589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https://www.ncbi.nlm.nih.gov/pmc/articles/PMC5123897/</a:t>
            </a:r>
          </a:p>
        </p:txBody>
      </p:sp>
    </p:spTree>
    <p:extLst>
      <p:ext uri="{BB962C8B-B14F-4D97-AF65-F5344CB8AC3E}">
        <p14:creationId xmlns:p14="http://schemas.microsoft.com/office/powerpoint/2010/main" val="210206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0271" y="5797034"/>
            <a:ext cx="45833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  <a:latin typeface="Noto Serif"/>
              </a:rPr>
              <a:t>Binding: 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Noto Serif"/>
              </a:rPr>
              <a:t>~1–2 min CTCF; ~22 min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Noto Serif"/>
              </a:rPr>
              <a:t>Cohesin</a:t>
            </a:r>
            <a:endParaRPr lang="en-US" b="0" i="0" dirty="0" smtClean="0">
              <a:solidFill>
                <a:srgbClr val="212121"/>
              </a:solidFill>
              <a:effectLst/>
              <a:latin typeface="Noto Serif"/>
            </a:endParaRPr>
          </a:p>
          <a:p>
            <a:r>
              <a:rPr lang="en-US" dirty="0">
                <a:solidFill>
                  <a:srgbClr val="212121"/>
                </a:solidFill>
                <a:latin typeface="Noto Serif"/>
              </a:rPr>
              <a:t>Search: </a:t>
            </a:r>
            <a:r>
              <a:rPr lang="sv-SE" dirty="0">
                <a:solidFill>
                  <a:srgbClr val="212121"/>
                </a:solidFill>
                <a:latin typeface="Noto Serif"/>
              </a:rPr>
              <a:t>~1 </a:t>
            </a:r>
            <a:r>
              <a:rPr lang="en-US" dirty="0">
                <a:solidFill>
                  <a:srgbClr val="212121"/>
                </a:solidFill>
                <a:latin typeface="Noto Serif"/>
              </a:rPr>
              <a:t>min CTCF; ~33 min </a:t>
            </a:r>
            <a:r>
              <a:rPr lang="en-US" dirty="0" err="1" smtClean="0">
                <a:solidFill>
                  <a:srgbClr val="212121"/>
                </a:solidFill>
                <a:latin typeface="Noto Serif"/>
              </a:rPr>
              <a:t>Cohesin</a:t>
            </a:r>
            <a:endParaRPr lang="ru-RU" dirty="0" smtClean="0">
              <a:solidFill>
                <a:srgbClr val="212121"/>
              </a:solidFill>
              <a:latin typeface="Noto Serif"/>
            </a:endParaRPr>
          </a:p>
          <a:p>
            <a:r>
              <a:rPr lang="en-US" sz="900" dirty="0">
                <a:solidFill>
                  <a:srgbClr val="212121"/>
                </a:solidFill>
                <a:latin typeface="Noto Serif"/>
              </a:rPr>
              <a:t>https://www.ncbi.nlm.nih.gov/pubmed/28467304</a:t>
            </a:r>
            <a:endParaRPr lang="ru-RU" sz="900" dirty="0">
              <a:solidFill>
                <a:srgbClr val="212121"/>
              </a:solidFill>
              <a:latin typeface="Noto Serif"/>
            </a:endParaRPr>
          </a:p>
        </p:txBody>
      </p:sp>
      <p:pic>
        <p:nvPicPr>
          <p:cNvPr id="14338" name="Picture 2" descr="https://pbs.twimg.com/media/DWs9dIWW0AAu7L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0"/>
          <a:stretch/>
        </p:blipFill>
        <p:spPr bwMode="auto">
          <a:xfrm>
            <a:off x="2098761" y="139700"/>
            <a:ext cx="66702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62200" y="0"/>
            <a:ext cx="752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Топологически ассоциированные домены</a:t>
            </a:r>
            <a:endParaRPr lang="ru-RU" sz="3200" dirty="0"/>
          </a:p>
        </p:txBody>
      </p:sp>
      <p:pic>
        <p:nvPicPr>
          <p:cNvPr id="8208" name="Picture 16" descr="Figure 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88" y="651760"/>
            <a:ext cx="3856311" cy="59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161" y="629432"/>
            <a:ext cx="4722539" cy="60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3901" y="6631375"/>
            <a:ext cx="2818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https://www.ncbi.nlm.nih.gov/pubmed/29273679</a:t>
            </a:r>
          </a:p>
        </p:txBody>
      </p:sp>
    </p:spTree>
    <p:extLst>
      <p:ext uri="{BB962C8B-B14F-4D97-AF65-F5344CB8AC3E}">
        <p14:creationId xmlns:p14="http://schemas.microsoft.com/office/powerpoint/2010/main" val="71014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43" y="0"/>
            <a:ext cx="8543957" cy="66845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78434" y="6611779"/>
            <a:ext cx="2818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https://www.ncbi.nlm.nih.gov/pubmed/24398455</a:t>
            </a:r>
          </a:p>
        </p:txBody>
      </p:sp>
    </p:spTree>
    <p:extLst>
      <p:ext uri="{BB962C8B-B14F-4D97-AF65-F5344CB8AC3E}">
        <p14:creationId xmlns:p14="http://schemas.microsoft.com/office/powerpoint/2010/main" val="95242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0"/>
            <a:ext cx="6235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Домены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GWAS</a:t>
            </a:r>
            <a:endParaRPr lang="ru-RU" dirty="0"/>
          </a:p>
        </p:txBody>
      </p:sp>
      <p:pic>
        <p:nvPicPr>
          <p:cNvPr id="10244" name="Picture 4" descr="An external file that holds a picture, illustration, etc.&#10;Object name is ejhg2017108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1409700"/>
            <a:ext cx="1153411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9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0"/>
            <a:ext cx="6235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Домены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GWAS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4900"/>
            <a:ext cx="12134850" cy="3733800"/>
          </a:xfrm>
          <a:prstGeom prst="rect">
            <a:avLst/>
          </a:prstGeom>
        </p:spPr>
      </p:pic>
      <p:pic>
        <p:nvPicPr>
          <p:cNvPr id="16386" name="Picture 2" descr="Figure thumbnail figs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9775" y="4838700"/>
            <a:ext cx="7689503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150114"/>
            <a:ext cx="1697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 I </a:t>
            </a:r>
            <a:r>
              <a:rPr lang="ru-RU" sz="1000" dirty="0" err="1" smtClean="0"/>
              <a:t>Miguel-Escalada</a:t>
            </a:r>
            <a:r>
              <a:rPr lang="ru-RU" sz="1000" dirty="0" smtClean="0"/>
              <a:t> </a:t>
            </a:r>
            <a:r>
              <a:rPr lang="ru-RU" sz="1000" dirty="0" err="1" smtClean="0"/>
              <a:t>et</a:t>
            </a:r>
            <a:r>
              <a:rPr lang="ru-RU" sz="1000" dirty="0" smtClean="0"/>
              <a:t> </a:t>
            </a:r>
            <a:r>
              <a:rPr lang="ru-RU" sz="1000" dirty="0" err="1" smtClean="0"/>
              <a:t>al</a:t>
            </a:r>
            <a:endParaRPr lang="ru-RU" sz="1000" dirty="0" smtClean="0"/>
          </a:p>
          <a:p>
            <a:r>
              <a:rPr lang="en-US" sz="1000" dirty="0" smtClean="0"/>
              <a:t>WW Greenwald</a:t>
            </a:r>
            <a:r>
              <a:rPr lang="ru-RU" sz="1000" dirty="0" smtClean="0"/>
              <a:t> </a:t>
            </a:r>
            <a:r>
              <a:rPr lang="ru-RU" sz="1000" dirty="0" err="1" smtClean="0"/>
              <a:t>et</a:t>
            </a:r>
            <a:r>
              <a:rPr lang="ru-RU" sz="1000" dirty="0" smtClean="0"/>
              <a:t> </a:t>
            </a:r>
            <a:r>
              <a:rPr lang="ru-RU" sz="1000" dirty="0" err="1" smtClean="0"/>
              <a:t>al</a:t>
            </a:r>
            <a:endParaRPr lang="ru-RU" sz="1000" dirty="0" smtClean="0"/>
          </a:p>
          <a:p>
            <a:r>
              <a:rPr lang="ru-RU" sz="1000" dirty="0" err="1" smtClean="0"/>
              <a:t>Both</a:t>
            </a:r>
            <a:r>
              <a:rPr lang="ru-RU" sz="1000" dirty="0" smtClean="0"/>
              <a:t> </a:t>
            </a:r>
            <a:r>
              <a:rPr lang="ru-RU" sz="1000" dirty="0" err="1" smtClean="0"/>
              <a:t>are</a:t>
            </a:r>
            <a:r>
              <a:rPr lang="ru-RU" sz="1000" dirty="0" smtClean="0"/>
              <a:t> </a:t>
            </a:r>
            <a:r>
              <a:rPr lang="ru-RU" sz="1000" dirty="0" err="1" smtClean="0"/>
              <a:t>bioXriv</a:t>
            </a:r>
            <a:r>
              <a:rPr lang="ru-RU" sz="1000" dirty="0" smtClean="0"/>
              <a:t> 2018 </a:t>
            </a:r>
            <a:r>
              <a:rPr lang="ru-RU" sz="1000" dirty="0" err="1" smtClean="0"/>
              <a:t>papers</a:t>
            </a:r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8131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0"/>
            <a:ext cx="878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Домены</a:t>
            </a:r>
            <a:r>
              <a:rPr lang="en-US" dirty="0" smtClean="0"/>
              <a:t> </a:t>
            </a:r>
            <a:r>
              <a:rPr lang="ru-RU" dirty="0" smtClean="0"/>
              <a:t>и Хромосомные Перестройки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" y="914400"/>
            <a:ext cx="6451600" cy="576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n external file that holds a picture, illustration, etc.&#10;Object name is 13059_2017_1225_Fig7_HTM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7" b="-243"/>
          <a:stretch/>
        </p:blipFill>
        <p:spPr bwMode="auto">
          <a:xfrm>
            <a:off x="6445251" y="1238523"/>
            <a:ext cx="5481467" cy="54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0534" y="6523767"/>
            <a:ext cx="189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Lupianez</a:t>
            </a:r>
            <a:r>
              <a:rPr lang="ru-RU" sz="1600" dirty="0" smtClean="0"/>
              <a:t> </a:t>
            </a:r>
            <a:r>
              <a:rPr lang="ru-RU" sz="1600" dirty="0" err="1" smtClean="0"/>
              <a:t>et</a:t>
            </a:r>
            <a:r>
              <a:rPr lang="ru-RU" sz="1600" dirty="0" smtClean="0"/>
              <a:t> </a:t>
            </a:r>
            <a:r>
              <a:rPr lang="ru-RU" sz="1600" dirty="0" err="1" smtClean="0"/>
              <a:t>al</a:t>
            </a:r>
            <a:r>
              <a:rPr lang="ru-RU" sz="1600" dirty="0" smtClean="0"/>
              <a:t>., 2015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602134" y="6523767"/>
            <a:ext cx="237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Vicente-Garcia</a:t>
            </a:r>
            <a:r>
              <a:rPr lang="ru-RU" sz="1600" dirty="0" smtClean="0"/>
              <a:t> </a:t>
            </a:r>
            <a:r>
              <a:rPr lang="ru-RU" sz="1600" dirty="0" err="1" smtClean="0"/>
              <a:t>et</a:t>
            </a:r>
            <a:r>
              <a:rPr lang="ru-RU" sz="1600" dirty="0" smtClean="0"/>
              <a:t> </a:t>
            </a:r>
            <a:r>
              <a:rPr lang="ru-RU" sz="1600" dirty="0" err="1" smtClean="0"/>
              <a:t>al</a:t>
            </a:r>
            <a:r>
              <a:rPr lang="ru-RU" sz="1600" dirty="0" smtClean="0"/>
              <a:t>., 2017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29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3400" y="0"/>
            <a:ext cx="878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Домены</a:t>
            </a:r>
            <a:r>
              <a:rPr lang="en-US" dirty="0" smtClean="0"/>
              <a:t> </a:t>
            </a:r>
            <a:r>
              <a:rPr lang="ru-RU" dirty="0" smtClean="0"/>
              <a:t>и Хромосомные Перестройки</a:t>
            </a:r>
            <a:endParaRPr lang="ru-RU" dirty="0"/>
          </a:p>
        </p:txBody>
      </p:sp>
      <p:pic>
        <p:nvPicPr>
          <p:cNvPr id="18434" name="Picture 2" descr="Fig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675" y="1092200"/>
            <a:ext cx="8709025" cy="53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ig.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50" y="2125124"/>
            <a:ext cx="3273425" cy="324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081" y="6406611"/>
            <a:ext cx="28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</a:t>
            </a:r>
            <a:r>
              <a:rPr lang="en-US" dirty="0" smtClean="0"/>
              <a:t>Bianco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</a:t>
            </a:r>
            <a:r>
              <a:rPr lang="ru-RU" dirty="0" err="1" smtClean="0"/>
              <a:t>Nature</a:t>
            </a:r>
            <a:r>
              <a:rPr lang="ru-RU" dirty="0" smtClean="0"/>
              <a:t>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9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800"/>
            <a:ext cx="1218338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048" y="1171046"/>
            <a:ext cx="7430558" cy="48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900" y="0"/>
            <a:ext cx="949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Строение метафазной хромосомы – сбылась мечта </a:t>
            </a:r>
            <a:r>
              <a:rPr lang="ru-RU" sz="2800" dirty="0" err="1" smtClean="0"/>
              <a:t>Деккера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5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99" y="596900"/>
            <a:ext cx="11414872" cy="568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504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https://www.youtube.com/watch?v=FqoLm7E0mZ4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71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 external file that holds a picture, illustration, etc.&#10;Object name is nihms-700917-f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721024"/>
            <a:ext cx="4175125" cy="58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900" y="0"/>
            <a:ext cx="1043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Использование </a:t>
            </a:r>
            <a:r>
              <a:rPr lang="en-US" sz="2800" dirty="0" smtClean="0"/>
              <a:t>Hi-C </a:t>
            </a:r>
            <a:r>
              <a:rPr lang="ru-RU" sz="2800" u="sng" dirty="0" smtClean="0"/>
              <a:t>не</a:t>
            </a:r>
            <a:r>
              <a:rPr lang="ru-RU" sz="2800" dirty="0" smtClean="0"/>
              <a:t> для исследования 3Д организации геномов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518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0900" y="0"/>
            <a:ext cx="50197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Использование метода </a:t>
            </a:r>
            <a:r>
              <a:rPr lang="en-US" sz="3200" dirty="0" smtClean="0"/>
              <a:t>Hi-C</a:t>
            </a:r>
          </a:p>
          <a:p>
            <a:pPr algn="ctr"/>
            <a:r>
              <a:rPr lang="ru-RU" sz="3200" dirty="0" err="1" smtClean="0"/>
              <a:t>Метагеномика</a:t>
            </a:r>
            <a:endParaRPr lang="ru-RU" sz="3200" dirty="0"/>
          </a:p>
        </p:txBody>
      </p:sp>
      <p:pic>
        <p:nvPicPr>
          <p:cNvPr id="20482" name="Picture 2" descr="ÐÐ°ÑÑÐ¸Ð½ÐºÐ¸ Ð¿Ð¾ Ð·Ð°Ð¿ÑÐ¾ÑÑ genome assembly using hi-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547" y="1347577"/>
            <a:ext cx="4534412" cy="52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9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1575" y="0"/>
            <a:ext cx="7598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Использование метода </a:t>
            </a:r>
            <a:r>
              <a:rPr lang="en-US" sz="3200" dirty="0" smtClean="0"/>
              <a:t>Hi-C</a:t>
            </a:r>
          </a:p>
          <a:p>
            <a:pPr algn="ctr"/>
            <a:r>
              <a:rPr lang="ru-RU" sz="3200" dirty="0" smtClean="0"/>
              <a:t>Идентификация хромосомных перестроек</a:t>
            </a:r>
            <a:endParaRPr lang="ru-RU" sz="3200" dirty="0"/>
          </a:p>
        </p:txBody>
      </p:sp>
      <p:pic>
        <p:nvPicPr>
          <p:cNvPr id="19458" name="Picture 2" descr="ÐÐ°ÑÑÐ¸Ð½ÐºÐ¸ Ð¿Ð¾ Ð·Ð°Ð¿ÑÐ¾ÑÑ chromosomal rearrangements hi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175" y="1325562"/>
            <a:ext cx="10001806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600" y="0"/>
            <a:ext cx="7645400" cy="64673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4361" y="6488668"/>
            <a:ext cx="237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EARNSHAW et al., 1983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job dek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1900" y="4762500"/>
            <a:ext cx="154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Job Dekker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809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upamatic.files.wordpress.com/2015/11/18.jpg?w=700&amp;h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975" y="0"/>
            <a:ext cx="5638131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1878" y="6279634"/>
            <a:ext cx="5066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effectLst/>
                <a:latin typeface="Helvetica Neue"/>
              </a:rPr>
              <a:t>Andrea Duncan, 2002; “Twenty Three Pairs”.</a:t>
            </a:r>
            <a:endParaRPr lang="en-US" b="1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574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upamatic.files.wordpress.com/2015/11/18.jpg?w=700&amp;h=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900" y="190499"/>
            <a:ext cx="5029200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4578" y="6139934"/>
            <a:ext cx="837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effectLst/>
                <a:latin typeface="Helvetica Neue"/>
              </a:rPr>
              <a:t>Andrea Duncan, 2002; “Twenty Three Pairs”</a:t>
            </a:r>
            <a:r>
              <a:rPr lang="ru-RU" b="1" i="0" dirty="0" smtClean="0">
                <a:effectLst/>
                <a:latin typeface="Helvetica Neue"/>
              </a:rPr>
              <a:t> (</a:t>
            </a:r>
            <a:r>
              <a:rPr lang="en-US" b="1" i="0" dirty="0" err="1" smtClean="0">
                <a:effectLst/>
                <a:latin typeface="Helvetica Neue"/>
              </a:rPr>
              <a:t>Wellcome</a:t>
            </a:r>
            <a:r>
              <a:rPr lang="en-US" b="1" i="0" dirty="0" smtClean="0">
                <a:effectLst/>
                <a:latin typeface="Helvetica Neue"/>
              </a:rPr>
              <a:t> Collection, London)</a:t>
            </a:r>
            <a:endParaRPr lang="en-US" b="1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268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2" b="61600"/>
          <a:stretch/>
        </p:blipFill>
        <p:spPr bwMode="auto">
          <a:xfrm>
            <a:off x="1841500" y="1600200"/>
            <a:ext cx="9561066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7300" y="0"/>
            <a:ext cx="7071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Chromosome Conformation Capture – 3C</a:t>
            </a:r>
          </a:p>
          <a:p>
            <a:pPr algn="ctr"/>
            <a:r>
              <a:rPr lang="ru-RU" sz="3200" dirty="0" smtClean="0"/>
              <a:t>Захват конформации хромосом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503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300" y="0"/>
            <a:ext cx="7071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Chromosome Conformation Capture – 3C</a:t>
            </a:r>
          </a:p>
          <a:p>
            <a:pPr algn="ctr"/>
            <a:r>
              <a:rPr lang="ru-RU" sz="3200" dirty="0" smtClean="0"/>
              <a:t>Захват конформации хромосом</a:t>
            </a:r>
            <a:endParaRPr lang="ru-RU" sz="3200" dirty="0"/>
          </a:p>
        </p:txBody>
      </p:sp>
      <p:pic>
        <p:nvPicPr>
          <p:cNvPr id="3074" name="Picture 2" descr="ÐÐ°ÑÑÐ¸Ð½ÐºÐ¸ Ð¿Ð¾ Ð·Ð°Ð¿ÑÐ¾ÑÑ chromosome conformation cap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061" y="1077218"/>
            <a:ext cx="7327900" cy="58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766" y="6019801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For</a:t>
            </a:r>
            <a:r>
              <a:rPr lang="ru-RU" sz="800" dirty="0" smtClean="0"/>
              <a:t> </a:t>
            </a:r>
            <a:r>
              <a:rPr lang="ru-RU" sz="800" dirty="0" err="1" smtClean="0"/>
              <a:t>review</a:t>
            </a:r>
            <a:r>
              <a:rPr lang="ru-RU" sz="800" dirty="0" smtClean="0"/>
              <a:t> </a:t>
            </a:r>
            <a:r>
              <a:rPr lang="ru-RU" sz="800" dirty="0" err="1" smtClean="0"/>
              <a:t>see</a:t>
            </a:r>
            <a:endParaRPr lang="ru-RU" sz="800" dirty="0" smtClean="0"/>
          </a:p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genesdev.cshlp.org/content/26/1/11.abstract</a:t>
            </a:r>
            <a:endParaRPr lang="ru-RU" sz="800" dirty="0" smtClean="0"/>
          </a:p>
          <a:p>
            <a:r>
              <a:rPr lang="en-US" sz="800" dirty="0"/>
              <a:t>http://genesdev.cshlp.org/content/30/12/1357.abstract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9089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организован геном?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0675"/>
          </a:xfrm>
        </p:spPr>
        <p:txBody>
          <a:bodyPr/>
          <a:lstStyle/>
          <a:p>
            <a:r>
              <a:rPr lang="ru-RU" dirty="0" smtClean="0"/>
              <a:t>Какие трехмерные формирует хроматин?</a:t>
            </a:r>
          </a:p>
          <a:p>
            <a:r>
              <a:rPr lang="ru-RU" dirty="0" smtClean="0"/>
              <a:t>Зачем они нужны?</a:t>
            </a:r>
          </a:p>
          <a:p>
            <a:r>
              <a:rPr lang="ru-RU" dirty="0" smtClean="0"/>
              <a:t>Как они образованы?</a:t>
            </a:r>
          </a:p>
        </p:txBody>
      </p:sp>
    </p:spTree>
    <p:extLst>
      <p:ext uri="{BB962C8B-B14F-4D97-AF65-F5344CB8AC3E}">
        <p14:creationId xmlns:p14="http://schemas.microsoft.com/office/powerpoint/2010/main" val="16686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168" y="0"/>
            <a:ext cx="75819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организован геном?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Компартменты, домены, петли</a:t>
            </a:r>
            <a:endParaRPr lang="ru-RU" dirty="0"/>
          </a:p>
        </p:txBody>
      </p:sp>
      <p:pic>
        <p:nvPicPr>
          <p:cNvPr id="7172" name="Picture 4" descr="When we think of structural variations in the human genome we should be thinking in 3-D. And here's a great review of that:&#10;TADs = topologically associating domains&#10;https://t.co/tFjohkAudU @NatureRevGene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199" y="2019300"/>
            <a:ext cx="1124783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72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260</Words>
  <Application>Microsoft Office PowerPoint</Application>
  <PresentationFormat>Widescreen</PresentationFormat>
  <Paragraphs>50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FreeSans</vt:lpstr>
      <vt:lpstr>Helvetica Neue</vt:lpstr>
      <vt:lpstr>Noto Serif</vt:lpstr>
      <vt:lpstr>Тема Office</vt:lpstr>
      <vt:lpstr>Hi-C – для всего!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организован геном?</vt:lpstr>
      <vt:lpstr>Как организован геном? Компартменты, домены, петли</vt:lpstr>
      <vt:lpstr>PowerPoint Presentation</vt:lpstr>
      <vt:lpstr>Как организован геном? Компартменты – разделение активного и неактивного хроматина</vt:lpstr>
      <vt:lpstr>Консервативность компартментов между типами клеток</vt:lpstr>
      <vt:lpstr>PowerPoint Presentation</vt:lpstr>
      <vt:lpstr>PowerPoint Presentation</vt:lpstr>
      <vt:lpstr>PowerPoint Presentation</vt:lpstr>
      <vt:lpstr>Как организован геном? Домены и GWAS</vt:lpstr>
      <vt:lpstr>Как организован геном? Домены и GWAS</vt:lpstr>
      <vt:lpstr>Как организован геном? Домены и Хромосомные Перестройки</vt:lpstr>
      <vt:lpstr>Как организован геном? Домены и Хромосомные Перестройки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Фишман Вениамин Семенович</dc:creator>
  <cp:lastModifiedBy>P.Borodin</cp:lastModifiedBy>
  <cp:revision>20</cp:revision>
  <dcterms:created xsi:type="dcterms:W3CDTF">2018-11-28T03:39:25Z</dcterms:created>
  <dcterms:modified xsi:type="dcterms:W3CDTF">2018-11-30T04:08:32Z</dcterms:modified>
</cp:coreProperties>
</file>