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918" r:id="rId2"/>
    <p:sldId id="1005" r:id="rId3"/>
    <p:sldId id="1006" r:id="rId4"/>
    <p:sldId id="1007" r:id="rId5"/>
    <p:sldId id="1008" r:id="rId6"/>
    <p:sldId id="1009" r:id="rId7"/>
    <p:sldId id="1010" r:id="rId8"/>
    <p:sldId id="1011" r:id="rId9"/>
    <p:sldId id="1012" r:id="rId10"/>
    <p:sldId id="1013" r:id="rId11"/>
    <p:sldId id="1014" r:id="rId12"/>
    <p:sldId id="1015" r:id="rId13"/>
    <p:sldId id="1016" r:id="rId14"/>
    <p:sldId id="1017" r:id="rId15"/>
    <p:sldId id="1018" r:id="rId16"/>
    <p:sldId id="1019" r:id="rId17"/>
    <p:sldId id="1020" r:id="rId18"/>
    <p:sldId id="1021" r:id="rId19"/>
    <p:sldId id="1022" r:id="rId20"/>
    <p:sldId id="1024" r:id="rId21"/>
    <p:sldId id="1025" r:id="rId22"/>
    <p:sldId id="1026" r:id="rId23"/>
    <p:sldId id="1027" r:id="rId24"/>
    <p:sldId id="1028" r:id="rId25"/>
    <p:sldId id="1029" r:id="rId26"/>
    <p:sldId id="1030" r:id="rId27"/>
    <p:sldId id="1031" r:id="rId28"/>
    <p:sldId id="1032" r:id="rId29"/>
    <p:sldId id="1033" r:id="rId30"/>
    <p:sldId id="1034" r:id="rId31"/>
    <p:sldId id="1035" r:id="rId32"/>
    <p:sldId id="1036" r:id="rId33"/>
    <p:sldId id="1037" r:id="rId34"/>
    <p:sldId id="1038" r:id="rId35"/>
    <p:sldId id="992" r:id="rId36"/>
  </p:sldIdLst>
  <p:sldSz cx="9144000" cy="6858000" type="screen4x3"/>
  <p:notesSz cx="6669088" cy="9775825"/>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Раздел по умолчанию" id="{ADAB6C8A-6327-4BD2-86B9-25C5B747E009}">
          <p14:sldIdLst>
            <p14:sldId id="918"/>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4"/>
            <p14:sldId id="1025"/>
            <p14:sldId id="1026"/>
            <p14:sldId id="1027"/>
            <p14:sldId id="1028"/>
            <p14:sldId id="1029"/>
            <p14:sldId id="1030"/>
            <p14:sldId id="1031"/>
            <p14:sldId id="1032"/>
            <p14:sldId id="1033"/>
            <p14:sldId id="1034"/>
            <p14:sldId id="1035"/>
            <p14:sldId id="1036"/>
            <p14:sldId id="1037"/>
            <p14:sldId id="1038"/>
            <p14:sldId id="99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min"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38D"/>
    <a:srgbClr val="3B1165"/>
    <a:srgbClr val="8D57B5"/>
    <a:srgbClr val="DCC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69" autoAdjust="0"/>
    <p:restoredTop sz="99223" autoAdjust="0"/>
  </p:normalViewPr>
  <p:slideViewPr>
    <p:cSldViewPr>
      <p:cViewPr varScale="1">
        <p:scale>
          <a:sx n="84" d="100"/>
          <a:sy n="84" d="100"/>
        </p:scale>
        <p:origin x="-1181"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r>
            <a:rPr lang="ru-RU" sz="2000" b="1" dirty="0" smtClean="0"/>
            <a:t>Федеральный закон от 31.07.2020 № 247-ФЗ</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0340" custScaleY="95794" custLinFactX="-28719" custLinFactNeighborX="-100000" custLinFactNeighborY="1252">
        <dgm:presLayoutVars>
          <dgm:chMax val="1"/>
          <dgm:bulletEnabled val="1"/>
        </dgm:presLayoutVars>
      </dgm:prSet>
      <dgm:spPr/>
      <dgm:t>
        <a:bodyPr/>
        <a:lstStyle/>
        <a:p>
          <a:endParaRPr lang="ru-RU"/>
        </a:p>
      </dgm:t>
    </dgm:pt>
  </dgm:ptLst>
  <dgm:cxnLst>
    <dgm:cxn modelId="{FCCD8C3C-0919-427D-85BD-B8E34EA39B0B}" type="presOf" srcId="{1B4D21D1-78CC-4431-95D7-8EC976B1DCEA}" destId="{8CF6388B-E7E9-4B02-A62F-994F5D1A8E64}" srcOrd="0" destOrd="0" presId="urn:microsoft.com/office/officeart/2005/8/layout/vList5"/>
    <dgm:cxn modelId="{51DAFBED-0352-4588-9767-0B910D4E278A}"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7D9DD640-36AB-4F0C-989C-16E830FFFAC7}" type="presParOf" srcId="{8CF6388B-E7E9-4B02-A62F-994F5D1A8E64}" destId="{1272F1A8-972D-4678-815D-C81C11E1F8D0}" srcOrd="0" destOrd="0" presId="urn:microsoft.com/office/officeart/2005/8/layout/vList5"/>
    <dgm:cxn modelId="{754125B4-6F13-4D9F-83EC-DA025D1A522A}"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a:t>
          </a:r>
          <a:r>
            <a:rPr lang="ru-RU" sz="2000" dirty="0" smtClean="0"/>
            <a:t>3. Действие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5197"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9E54E34D-325E-4F8B-8E84-629D8C496AD3}" type="presOf" srcId="{B68EF120-9179-483C-8AAF-9904FC7AB157}" destId="{68E80A5F-0C52-4708-B250-B2CD40D0549D}" srcOrd="0" destOrd="0" presId="urn:microsoft.com/office/officeart/2005/8/layout/vList5"/>
    <dgm:cxn modelId="{A9539B10-C018-43AB-BFF8-C81D08764B52}" type="presOf" srcId="{1B4D21D1-78CC-4431-95D7-8EC976B1DCEA}" destId="{8CF6388B-E7E9-4B02-A62F-994F5D1A8E64}" srcOrd="0" destOrd="0" presId="urn:microsoft.com/office/officeart/2005/8/layout/vList5"/>
    <dgm:cxn modelId="{AACB372F-5E17-4D31-9F77-E6206502BC96}" type="presParOf" srcId="{8CF6388B-E7E9-4B02-A62F-994F5D1A8E64}" destId="{1272F1A8-972D-4678-815D-C81C11E1F8D0}" srcOrd="0" destOrd="0" presId="urn:microsoft.com/office/officeart/2005/8/layout/vList5"/>
    <dgm:cxn modelId="{2610B541-CFB2-4C66-812A-CFBAF1083B79}"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a:t>
          </a:r>
          <a:r>
            <a:rPr lang="ru-RU" sz="2000" dirty="0" smtClean="0"/>
            <a:t>3. Действие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5197"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2470E941-F592-4883-BB6C-E2269B848C5C}" type="presOf" srcId="{B68EF120-9179-483C-8AAF-9904FC7AB157}" destId="{68E80A5F-0C52-4708-B250-B2CD40D0549D}" srcOrd="0" destOrd="0" presId="urn:microsoft.com/office/officeart/2005/8/layout/vList5"/>
    <dgm:cxn modelId="{8A0E49A2-22C3-4B5B-97C9-08D0160D7D4C}" type="presOf" srcId="{1B4D21D1-78CC-4431-95D7-8EC976B1DCEA}" destId="{8CF6388B-E7E9-4B02-A62F-994F5D1A8E64}" srcOrd="0" destOrd="0" presId="urn:microsoft.com/office/officeart/2005/8/layout/vList5"/>
    <dgm:cxn modelId="{3AFF4826-AEE8-4B16-8CD0-665B047525CF}" type="presParOf" srcId="{8CF6388B-E7E9-4B02-A62F-994F5D1A8E64}" destId="{1272F1A8-972D-4678-815D-C81C11E1F8D0}" srcOrd="0" destOrd="0" presId="urn:microsoft.com/office/officeart/2005/8/layout/vList5"/>
    <dgm:cxn modelId="{5533ED3A-7034-437D-9C6C-A488D73200CB}"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147F3FD9-AABB-4564-B349-776D2ECDCA1F}" type="presOf" srcId="{1B4D21D1-78CC-4431-95D7-8EC976B1DCEA}" destId="{8CF6388B-E7E9-4B02-A62F-994F5D1A8E64}"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68120446-AB3A-4B8A-AF39-BB39BFECA00D}" type="presOf" srcId="{B68EF120-9179-483C-8AAF-9904FC7AB157}" destId="{68E80A5F-0C52-4708-B250-B2CD40D0549D}" srcOrd="0" destOrd="0" presId="urn:microsoft.com/office/officeart/2005/8/layout/vList5"/>
    <dgm:cxn modelId="{3AAC5B96-8FA5-4CD8-BA69-A4A07D252EFE}" type="presParOf" srcId="{8CF6388B-E7E9-4B02-A62F-994F5D1A8E64}" destId="{1272F1A8-972D-4678-815D-C81C11E1F8D0}" srcOrd="0" destOrd="0" presId="urn:microsoft.com/office/officeart/2005/8/layout/vList5"/>
    <dgm:cxn modelId="{D75D4F8E-2386-4BB4-B935-7818893F9309}"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2AAC1310-F696-4237-8A35-334055EE3B6B}" type="presOf" srcId="{1B4D21D1-78CC-4431-95D7-8EC976B1DCEA}" destId="{8CF6388B-E7E9-4B02-A62F-994F5D1A8E64}" srcOrd="0" destOrd="0" presId="urn:microsoft.com/office/officeart/2005/8/layout/vList5"/>
    <dgm:cxn modelId="{D9C174C0-ABDC-4660-B782-0E665311329A}" type="presOf" srcId="{B68EF120-9179-483C-8AAF-9904FC7AB157}" destId="{68E80A5F-0C52-4708-B250-B2CD40D0549D}" srcOrd="0" destOrd="0" presId="urn:microsoft.com/office/officeart/2005/8/layout/vList5"/>
    <dgm:cxn modelId="{446CEFA8-4AC1-4686-A7E7-9932C4D19722}" type="presParOf" srcId="{8CF6388B-E7E9-4B02-A62F-994F5D1A8E64}" destId="{1272F1A8-972D-4678-815D-C81C11E1F8D0}" srcOrd="0" destOrd="0" presId="urn:microsoft.com/office/officeart/2005/8/layout/vList5"/>
    <dgm:cxn modelId="{C55E8E13-45D5-4144-9D6A-C1F3BA9774AD}"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A6C98484-1F85-498E-B244-C96D24F6FC10}" type="presOf" srcId="{1B4D21D1-78CC-4431-95D7-8EC976B1DCEA}" destId="{8CF6388B-E7E9-4B02-A62F-994F5D1A8E64}" srcOrd="0" destOrd="0" presId="urn:microsoft.com/office/officeart/2005/8/layout/vList5"/>
    <dgm:cxn modelId="{CE1911B8-394B-4B63-86CB-37A4C2A66A1E}" type="presOf" srcId="{B68EF120-9179-483C-8AAF-9904FC7AB157}" destId="{68E80A5F-0C52-4708-B250-B2CD40D0549D}" srcOrd="0" destOrd="0" presId="urn:microsoft.com/office/officeart/2005/8/layout/vList5"/>
    <dgm:cxn modelId="{282C314A-FF64-43FA-9664-73D1A19E111A}" type="presParOf" srcId="{8CF6388B-E7E9-4B02-A62F-994F5D1A8E64}" destId="{1272F1A8-972D-4678-815D-C81C11E1F8D0}" srcOrd="0" destOrd="0" presId="urn:microsoft.com/office/officeart/2005/8/layout/vList5"/>
    <dgm:cxn modelId="{7CF4289B-FF55-4DFC-AD10-33BACF125D54}"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147DA902-389D-4709-B939-1A3348E8AEF4}" type="presOf" srcId="{B68EF120-9179-483C-8AAF-9904FC7AB157}" destId="{68E80A5F-0C52-4708-B250-B2CD40D0549D}" srcOrd="0" destOrd="0" presId="urn:microsoft.com/office/officeart/2005/8/layout/vList5"/>
    <dgm:cxn modelId="{5D493F0B-C864-4B53-A28C-54B5643E15C8}" type="presOf" srcId="{1B4D21D1-78CC-4431-95D7-8EC976B1DCEA}" destId="{8CF6388B-E7E9-4B02-A62F-994F5D1A8E64}" srcOrd="0" destOrd="0" presId="urn:microsoft.com/office/officeart/2005/8/layout/vList5"/>
    <dgm:cxn modelId="{D765CAC9-3563-414B-801A-9FF3EA36AC06}" type="presParOf" srcId="{8CF6388B-E7E9-4B02-A62F-994F5D1A8E64}" destId="{1272F1A8-972D-4678-815D-C81C11E1F8D0}" srcOrd="0" destOrd="0" presId="urn:microsoft.com/office/officeart/2005/8/layout/vList5"/>
    <dgm:cxn modelId="{5F4F073D-D917-4B26-A432-5A4A07B27B30}"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C2977A9E-D323-402B-A9C3-AAB390E7EA29}"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784C77C0-9316-4BD6-9503-B5865762828E}" type="presOf" srcId="{1B4D21D1-78CC-4431-95D7-8EC976B1DCEA}" destId="{8CF6388B-E7E9-4B02-A62F-994F5D1A8E64}" srcOrd="0" destOrd="0" presId="urn:microsoft.com/office/officeart/2005/8/layout/vList5"/>
    <dgm:cxn modelId="{FCD630E6-F31E-4BCB-8405-7627B27930C7}" type="presParOf" srcId="{8CF6388B-E7E9-4B02-A62F-994F5D1A8E64}" destId="{1272F1A8-972D-4678-815D-C81C11E1F8D0}" srcOrd="0" destOrd="0" presId="urn:microsoft.com/office/officeart/2005/8/layout/vList5"/>
    <dgm:cxn modelId="{ECB077A6-CFCC-4EEB-8355-EB5D099EB347}"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9BFA6A00-3B86-4E10-BEC5-DC2F414199FC}" type="presOf" srcId="{1B4D21D1-78CC-4431-95D7-8EC976B1DCEA}" destId="{8CF6388B-E7E9-4B02-A62F-994F5D1A8E64}"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CDABA084-5FC4-401D-9F33-6177977EE387}" type="presOf" srcId="{B68EF120-9179-483C-8AAF-9904FC7AB157}" destId="{68E80A5F-0C52-4708-B250-B2CD40D0549D}" srcOrd="0" destOrd="0" presId="urn:microsoft.com/office/officeart/2005/8/layout/vList5"/>
    <dgm:cxn modelId="{68B1A1F5-EEE0-457E-BCD4-FADA1468CC40}" type="presParOf" srcId="{8CF6388B-E7E9-4B02-A62F-994F5D1A8E64}" destId="{1272F1A8-972D-4678-815D-C81C11E1F8D0}" srcOrd="0" destOrd="0" presId="urn:microsoft.com/office/officeart/2005/8/layout/vList5"/>
    <dgm:cxn modelId="{EAAED0A7-FDCC-48C5-B078-3A809766F3FF}"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9B60FDA0-6E39-48E8-8794-B304E894361B}"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C7A5DCB0-1DC6-40EF-BEAA-8A9F1F7697E4}" type="presOf" srcId="{1B4D21D1-78CC-4431-95D7-8EC976B1DCEA}" destId="{8CF6388B-E7E9-4B02-A62F-994F5D1A8E64}" srcOrd="0" destOrd="0" presId="urn:microsoft.com/office/officeart/2005/8/layout/vList5"/>
    <dgm:cxn modelId="{070B9541-D698-4710-86AB-C5FC49E9EAD8}" type="presParOf" srcId="{8CF6388B-E7E9-4B02-A62F-994F5D1A8E64}" destId="{1272F1A8-972D-4678-815D-C81C11E1F8D0}" srcOrd="0" destOrd="0" presId="urn:microsoft.com/office/officeart/2005/8/layout/vList5"/>
    <dgm:cxn modelId="{C12504A9-434D-42DE-B2D6-BE09996667E3}"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E0850305-01B0-434A-9BA2-6186F0483012}" type="presOf" srcId="{1B4D21D1-78CC-4431-95D7-8EC976B1DCEA}" destId="{8CF6388B-E7E9-4B02-A62F-994F5D1A8E64}" srcOrd="0" destOrd="0" presId="urn:microsoft.com/office/officeart/2005/8/layout/vList5"/>
    <dgm:cxn modelId="{D4E8485C-B377-4E5B-99C2-8D14D4E51DA0}" type="presOf" srcId="{B68EF120-9179-483C-8AAF-9904FC7AB157}" destId="{68E80A5F-0C52-4708-B250-B2CD40D0549D}" srcOrd="0" destOrd="0" presId="urn:microsoft.com/office/officeart/2005/8/layout/vList5"/>
    <dgm:cxn modelId="{8FE20E5B-8D65-44E5-BF4A-CBF30344EE5B}" type="presParOf" srcId="{8CF6388B-E7E9-4B02-A62F-994F5D1A8E64}" destId="{1272F1A8-972D-4678-815D-C81C11E1F8D0}" srcOrd="0" destOrd="0" presId="urn:microsoft.com/office/officeart/2005/8/layout/vList5"/>
    <dgm:cxn modelId="{1550E9F3-AF1E-4B88-9AED-915465462491}"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r>
            <a:rPr lang="ru-RU" sz="2000" b="1" dirty="0" smtClean="0"/>
            <a:t>Федеральный закон от 31.07.2020 № 247-ФЗ</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034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7E01DC98-D380-436F-8A2B-93899AE6E6A8}" type="presOf" srcId="{B68EF120-9179-483C-8AAF-9904FC7AB157}" destId="{68E80A5F-0C52-4708-B250-B2CD40D0549D}" srcOrd="0" destOrd="0" presId="urn:microsoft.com/office/officeart/2005/8/layout/vList5"/>
    <dgm:cxn modelId="{9313FFB3-9127-49ED-B5DF-F4DAF3E945C1}" type="presOf" srcId="{1B4D21D1-78CC-4431-95D7-8EC976B1DCEA}" destId="{8CF6388B-E7E9-4B02-A62F-994F5D1A8E64}" srcOrd="0" destOrd="0" presId="urn:microsoft.com/office/officeart/2005/8/layout/vList5"/>
    <dgm:cxn modelId="{45CEF604-176F-4315-92A2-81C32F8C039E}" type="presParOf" srcId="{8CF6388B-E7E9-4B02-A62F-994F5D1A8E64}" destId="{1272F1A8-972D-4678-815D-C81C11E1F8D0}" srcOrd="0" destOrd="0" presId="urn:microsoft.com/office/officeart/2005/8/layout/vList5"/>
    <dgm:cxn modelId="{5C883302-D086-4F2B-8D1F-B21A6404AB6A}"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F89DC8C0-8DBE-44C0-BF7E-1411C4AE9DD4}"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2DD117CE-0B1D-4690-899F-8CADD604DFF0}" type="presOf" srcId="{1B4D21D1-78CC-4431-95D7-8EC976B1DCEA}" destId="{8CF6388B-E7E9-4B02-A62F-994F5D1A8E64}" srcOrd="0" destOrd="0" presId="urn:microsoft.com/office/officeart/2005/8/layout/vList5"/>
    <dgm:cxn modelId="{06FA282B-A83E-4CA3-9AA4-D25D3B6C0590}" type="presParOf" srcId="{8CF6388B-E7E9-4B02-A62F-994F5D1A8E64}" destId="{1272F1A8-972D-4678-815D-C81C11E1F8D0}" srcOrd="0" destOrd="0" presId="urn:microsoft.com/office/officeart/2005/8/layout/vList5"/>
    <dgm:cxn modelId="{8F2E4F57-E475-4EEB-A713-04E65B64888D}"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DF99B707-1E05-460F-BA01-3C49E36A9CFE}" type="presOf" srcId="{1B4D21D1-78CC-4431-95D7-8EC976B1DCEA}" destId="{8CF6388B-E7E9-4B02-A62F-994F5D1A8E64}"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A0561A90-9A3B-49ED-A573-9AF1D142C9F6}" type="presOf" srcId="{B68EF120-9179-483C-8AAF-9904FC7AB157}" destId="{68E80A5F-0C52-4708-B250-B2CD40D0549D}" srcOrd="0" destOrd="0" presId="urn:microsoft.com/office/officeart/2005/8/layout/vList5"/>
    <dgm:cxn modelId="{C9CBDB55-CDE1-4FE3-8346-08FA22C8963F}" type="presParOf" srcId="{8CF6388B-E7E9-4B02-A62F-994F5D1A8E64}" destId="{1272F1A8-972D-4678-815D-C81C11E1F8D0}" srcOrd="0" destOrd="0" presId="urn:microsoft.com/office/officeart/2005/8/layout/vList5"/>
    <dgm:cxn modelId="{76A8D860-654A-4605-94FE-AD42C510EEF3}"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4130332B-EBC2-4087-87E8-3768148ABAA8}" type="presOf" srcId="{1B4D21D1-78CC-4431-95D7-8EC976B1DCEA}" destId="{8CF6388B-E7E9-4B02-A62F-994F5D1A8E64}" srcOrd="0" destOrd="0" presId="urn:microsoft.com/office/officeart/2005/8/layout/vList5"/>
    <dgm:cxn modelId="{E75D54BC-BAE7-44D1-A3ED-CB18AA649BA3}" type="presOf" srcId="{B68EF120-9179-483C-8AAF-9904FC7AB157}" destId="{68E80A5F-0C52-4708-B250-B2CD40D0549D}" srcOrd="0" destOrd="0" presId="urn:microsoft.com/office/officeart/2005/8/layout/vList5"/>
    <dgm:cxn modelId="{A3B0FA5D-DE7E-49A9-8AB3-378333F0796C}" type="presParOf" srcId="{8CF6388B-E7E9-4B02-A62F-994F5D1A8E64}" destId="{1272F1A8-972D-4678-815D-C81C11E1F8D0}" srcOrd="0" destOrd="0" presId="urn:microsoft.com/office/officeart/2005/8/layout/vList5"/>
    <dgm:cxn modelId="{736717E2-A714-43AD-ACDA-57EEDF060A5E}"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EB73D664-E6FA-49D8-814F-24AD72CC9554}" type="presOf" srcId="{1B4D21D1-78CC-4431-95D7-8EC976B1DCEA}" destId="{8CF6388B-E7E9-4B02-A62F-994F5D1A8E64}"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D1B412AA-753F-4511-8560-4D269D48E186}" type="presOf" srcId="{B68EF120-9179-483C-8AAF-9904FC7AB157}" destId="{68E80A5F-0C52-4708-B250-B2CD40D0549D}" srcOrd="0" destOrd="0" presId="urn:microsoft.com/office/officeart/2005/8/layout/vList5"/>
    <dgm:cxn modelId="{7B8A6BC8-338F-4BDD-9B2F-08487A9825FE}" type="presParOf" srcId="{8CF6388B-E7E9-4B02-A62F-994F5D1A8E64}" destId="{1272F1A8-972D-4678-815D-C81C11E1F8D0}" srcOrd="0" destOrd="0" presId="urn:microsoft.com/office/officeart/2005/8/layout/vList5"/>
    <dgm:cxn modelId="{EEC6C5C8-306D-4FAA-BB87-C74CE68CC642}"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AA202FBD-AD68-4D05-B1ED-742169E89E45}" type="presOf" srcId="{1B4D21D1-78CC-4431-95D7-8EC976B1DCEA}" destId="{8CF6388B-E7E9-4B02-A62F-994F5D1A8E64}" srcOrd="0" destOrd="0" presId="urn:microsoft.com/office/officeart/2005/8/layout/vList5"/>
    <dgm:cxn modelId="{1B6189FC-D20D-4D87-8A34-408B6BECA4E1}" type="presOf" srcId="{B68EF120-9179-483C-8AAF-9904FC7AB157}" destId="{68E80A5F-0C52-4708-B250-B2CD40D0549D}" srcOrd="0" destOrd="0" presId="urn:microsoft.com/office/officeart/2005/8/layout/vList5"/>
    <dgm:cxn modelId="{19D1A97D-1034-4393-9FAE-A1419B21826C}" type="presParOf" srcId="{8CF6388B-E7E9-4B02-A62F-994F5D1A8E64}" destId="{1272F1A8-972D-4678-815D-C81C11E1F8D0}" srcOrd="0" destOrd="0" presId="urn:microsoft.com/office/officeart/2005/8/layout/vList5"/>
    <dgm:cxn modelId="{F0680494-644C-4C23-821B-92124036E7A3}"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t>Официальные разъяснения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238789B7-4678-4A6F-8ACF-3B551D7A0B12}"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5F4EA4D0-CA21-4383-A940-4DE3334E0659}" type="presOf" srcId="{1B4D21D1-78CC-4431-95D7-8EC976B1DCEA}" destId="{8CF6388B-E7E9-4B02-A62F-994F5D1A8E64}" srcOrd="0" destOrd="0" presId="urn:microsoft.com/office/officeart/2005/8/layout/vList5"/>
    <dgm:cxn modelId="{D6D9F3C3-8E36-4095-90A2-AAA054E2E585}" type="presParOf" srcId="{8CF6388B-E7E9-4B02-A62F-994F5D1A8E64}" destId="{1272F1A8-972D-4678-815D-C81C11E1F8D0}" srcOrd="0" destOrd="0" presId="urn:microsoft.com/office/officeart/2005/8/layout/vList5"/>
    <dgm:cxn modelId="{86C9E334-381E-4180-A04F-921C2983CD67}"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27D296CB-3D5A-4AEA-8A5E-0AA78BEAC6C0}" type="presOf" srcId="{1B4D21D1-78CC-4431-95D7-8EC976B1DCEA}" destId="{8CF6388B-E7E9-4B02-A62F-994F5D1A8E64}" srcOrd="0" destOrd="0" presId="urn:microsoft.com/office/officeart/2005/8/layout/vList5"/>
    <dgm:cxn modelId="{BF4CD8DB-4C88-4094-A522-A821A2D22529}" type="presOf" srcId="{B68EF120-9179-483C-8AAF-9904FC7AB157}" destId="{68E80A5F-0C52-4708-B250-B2CD40D0549D}" srcOrd="0" destOrd="0" presId="urn:microsoft.com/office/officeart/2005/8/layout/vList5"/>
    <dgm:cxn modelId="{5A041102-A6DF-4FF4-89F1-28E4A678DE79}" type="presParOf" srcId="{8CF6388B-E7E9-4B02-A62F-994F5D1A8E64}" destId="{1272F1A8-972D-4678-815D-C81C11E1F8D0}" srcOrd="0" destOrd="0" presId="urn:microsoft.com/office/officeart/2005/8/layout/vList5"/>
    <dgm:cxn modelId="{18A2DAD9-1E76-4F51-9FCA-126A929259EC}"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BA7D6096-2918-4CB1-B7FF-934C344DA468}" type="presOf" srcId="{1B4D21D1-78CC-4431-95D7-8EC976B1DCEA}" destId="{8CF6388B-E7E9-4B02-A62F-994F5D1A8E64}" srcOrd="0" destOrd="0" presId="urn:microsoft.com/office/officeart/2005/8/layout/vList5"/>
    <dgm:cxn modelId="{4C7722E9-1497-49D6-BFAE-BB40F08294CC}" type="presOf" srcId="{B68EF120-9179-483C-8AAF-9904FC7AB157}" destId="{68E80A5F-0C52-4708-B250-B2CD40D0549D}" srcOrd="0" destOrd="0" presId="urn:microsoft.com/office/officeart/2005/8/layout/vList5"/>
    <dgm:cxn modelId="{0B75C9B1-6509-41D0-90ED-A9B03FC2DCDB}" type="presParOf" srcId="{8CF6388B-E7E9-4B02-A62F-994F5D1A8E64}" destId="{1272F1A8-972D-4678-815D-C81C11E1F8D0}" srcOrd="0" destOrd="0" presId="urn:microsoft.com/office/officeart/2005/8/layout/vList5"/>
    <dgm:cxn modelId="{3BC7E201-952E-4F61-9C3A-06E7D91CA8F1}"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0EBA2774-9CCF-422A-B0A9-9139CDD0DA79}" type="presOf" srcId="{1B4D21D1-78CC-4431-95D7-8EC976B1DCEA}" destId="{8CF6388B-E7E9-4B02-A62F-994F5D1A8E64}" srcOrd="0" destOrd="0" presId="urn:microsoft.com/office/officeart/2005/8/layout/vList5"/>
    <dgm:cxn modelId="{AAB93162-10BA-48AD-BF2E-1A229DB8CC18}"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93D18BF4-BC43-43ED-BE37-360C9D0A9157}" type="presParOf" srcId="{8CF6388B-E7E9-4B02-A62F-994F5D1A8E64}" destId="{1272F1A8-972D-4678-815D-C81C11E1F8D0}" srcOrd="0" destOrd="0" presId="urn:microsoft.com/office/officeart/2005/8/layout/vList5"/>
    <dgm:cxn modelId="{3D46A946-6224-4A2D-9D9C-7F5225D6720A}"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dirty="0" smtClean="0"/>
            <a:t>Принципы установления и оценки применения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6CD4105A-2454-42DE-898F-030697ED07D9}" type="presOf" srcId="{1B4D21D1-78CC-4431-95D7-8EC976B1DCEA}" destId="{8CF6388B-E7E9-4B02-A62F-994F5D1A8E64}" srcOrd="0" destOrd="0" presId="urn:microsoft.com/office/officeart/2005/8/layout/vList5"/>
    <dgm:cxn modelId="{87C1B24D-2E34-4FD1-B3A0-402D57DD0022}"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2F4120DB-930B-4048-9E93-E04CC4359296}" type="presParOf" srcId="{8CF6388B-E7E9-4B02-A62F-994F5D1A8E64}" destId="{1272F1A8-972D-4678-815D-C81C11E1F8D0}" srcOrd="0" destOrd="0" presId="urn:microsoft.com/office/officeart/2005/8/layout/vList5"/>
    <dgm:cxn modelId="{10808025-E937-4C43-A711-068AB4E4DEC0}"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r>
            <a:rPr lang="ru-RU" sz="2000" b="1" dirty="0" smtClean="0"/>
            <a:t>Федеральный закон от 31.07.2020 № 247-ФЗ</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0340" custScaleY="95794" custLinFactX="-28719" custLinFactNeighborX="-100000" custLinFactNeighborY="1252">
        <dgm:presLayoutVars>
          <dgm:chMax val="1"/>
          <dgm:bulletEnabled val="1"/>
        </dgm:presLayoutVars>
      </dgm:prSet>
      <dgm:spPr/>
      <dgm:t>
        <a:bodyPr/>
        <a:lstStyle/>
        <a:p>
          <a:endParaRPr lang="ru-RU"/>
        </a:p>
      </dgm:t>
    </dgm:pt>
  </dgm:ptLst>
  <dgm:cxnLst>
    <dgm:cxn modelId="{943AB290-6B47-47A3-91EC-D2393AF2CA1C}" type="presOf" srcId="{1B4D21D1-78CC-4431-95D7-8EC976B1DCEA}" destId="{8CF6388B-E7E9-4B02-A62F-994F5D1A8E64}"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591EC7FA-5FC5-42A7-8CEB-E1D0E85EE2AB}" type="presOf" srcId="{B68EF120-9179-483C-8AAF-9904FC7AB157}" destId="{68E80A5F-0C52-4708-B250-B2CD40D0549D}" srcOrd="0" destOrd="0" presId="urn:microsoft.com/office/officeart/2005/8/layout/vList5"/>
    <dgm:cxn modelId="{05743258-09E7-41C1-8E48-AC200DB4FA17}" type="presParOf" srcId="{8CF6388B-E7E9-4B02-A62F-994F5D1A8E64}" destId="{1272F1A8-972D-4678-815D-C81C11E1F8D0}" srcOrd="0" destOrd="0" presId="urn:microsoft.com/office/officeart/2005/8/layout/vList5"/>
    <dgm:cxn modelId="{135D462B-2292-4A6C-AEDE-F124EBE4D4C8}"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i="1" dirty="0" smtClean="0"/>
            <a:t>Обеспечение реализации положений настоящего ФЗ ("регуляторная гильотина")</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09190ED4-57F7-49F2-8679-5FE82B5C621A}" type="presOf" srcId="{B68EF120-9179-483C-8AAF-9904FC7AB157}" destId="{68E80A5F-0C52-4708-B250-B2CD40D0549D}" srcOrd="0" destOrd="0" presId="urn:microsoft.com/office/officeart/2005/8/layout/vList5"/>
    <dgm:cxn modelId="{095B02D5-FDC3-4490-9B9A-B04A4931E5A2}" type="presOf" srcId="{1B4D21D1-78CC-4431-95D7-8EC976B1DCEA}" destId="{8CF6388B-E7E9-4B02-A62F-994F5D1A8E64}" srcOrd="0" destOrd="0" presId="urn:microsoft.com/office/officeart/2005/8/layout/vList5"/>
    <dgm:cxn modelId="{5223579A-27F8-404C-9FBB-78AD43AAA4F4}" type="presParOf" srcId="{8CF6388B-E7E9-4B02-A62F-994F5D1A8E64}" destId="{1272F1A8-972D-4678-815D-C81C11E1F8D0}" srcOrd="0" destOrd="0" presId="urn:microsoft.com/office/officeart/2005/8/layout/vList5"/>
    <dgm:cxn modelId="{27BF82CC-0E78-43D4-BE69-AE221DF57346}"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i="1" dirty="0" smtClean="0"/>
            <a:t>Обеспечение реализации положений настоящего ФЗ ("регуляторная гильотина")</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383DDCAF-6425-4FC7-921A-E36EA13F0652}"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43354692-A403-466A-BC27-476191D420EF}" type="presOf" srcId="{1B4D21D1-78CC-4431-95D7-8EC976B1DCEA}" destId="{8CF6388B-E7E9-4B02-A62F-994F5D1A8E64}" srcOrd="0" destOrd="0" presId="urn:microsoft.com/office/officeart/2005/8/layout/vList5"/>
    <dgm:cxn modelId="{1F769E15-49B9-407C-AFF1-8780981765E7}" type="presParOf" srcId="{8CF6388B-E7E9-4B02-A62F-994F5D1A8E64}" destId="{1272F1A8-972D-4678-815D-C81C11E1F8D0}" srcOrd="0" destOrd="0" presId="urn:microsoft.com/office/officeart/2005/8/layout/vList5"/>
    <dgm:cxn modelId="{AEF26235-2746-481A-81BF-5EF032B09ED0}"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i="1" dirty="0" smtClean="0"/>
            <a:t>Обеспечение реализации положений настоящего ФЗ ("регуляторная гильотина")</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5BEF397F-F3EC-44E3-BA1A-D35C91602BA4}"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CA3F77E4-FF72-4104-BB06-AE17BFB7FDEB}" type="presOf" srcId="{1B4D21D1-78CC-4431-95D7-8EC976B1DCEA}" destId="{8CF6388B-E7E9-4B02-A62F-994F5D1A8E64}" srcOrd="0" destOrd="0" presId="urn:microsoft.com/office/officeart/2005/8/layout/vList5"/>
    <dgm:cxn modelId="{1052CCA9-D137-487A-A2C9-2BBF2D23C6B3}" type="presParOf" srcId="{8CF6388B-E7E9-4B02-A62F-994F5D1A8E64}" destId="{1272F1A8-972D-4678-815D-C81C11E1F8D0}" srcOrd="0" destOrd="0" presId="urn:microsoft.com/office/officeart/2005/8/layout/vList5"/>
    <dgm:cxn modelId="{FA2702AB-C32F-4758-9AFE-F487DB7B5D80}"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i="1" dirty="0" smtClean="0"/>
            <a:t>Обеспечение реализации положений настоящего ФЗ ("регуляторная гильотина")</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9750" custScaleY="95794" custLinFactX="-28719" custLinFactNeighborX="-100000" custLinFactNeighborY="1252">
        <dgm:presLayoutVars>
          <dgm:chMax val="1"/>
          <dgm:bulletEnabled val="1"/>
        </dgm:presLayoutVars>
      </dgm:prSet>
      <dgm:spPr/>
      <dgm:t>
        <a:bodyPr/>
        <a:lstStyle/>
        <a:p>
          <a:endParaRPr lang="ru-RU"/>
        </a:p>
      </dgm:t>
    </dgm:pt>
  </dgm:ptLst>
  <dgm:cxnLst>
    <dgm:cxn modelId="{0214886B-2292-44B0-83E6-3D3E09A0D460}" type="presOf" srcId="{1B4D21D1-78CC-4431-95D7-8EC976B1DCEA}" destId="{8CF6388B-E7E9-4B02-A62F-994F5D1A8E64}"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26422AE4-A2E6-45DD-A9C2-92CE54DE76AD}" type="presOf" srcId="{B68EF120-9179-483C-8AAF-9904FC7AB157}" destId="{68E80A5F-0C52-4708-B250-B2CD40D0549D}" srcOrd="0" destOrd="0" presId="urn:microsoft.com/office/officeart/2005/8/layout/vList5"/>
    <dgm:cxn modelId="{F9948C84-83D3-4551-B024-F74DAC52EBF9}" type="presParOf" srcId="{8CF6388B-E7E9-4B02-A62F-994F5D1A8E64}" destId="{1272F1A8-972D-4678-815D-C81C11E1F8D0}" srcOrd="0" destOrd="0" presId="urn:microsoft.com/office/officeart/2005/8/layout/vList5"/>
    <dgm:cxn modelId="{7CE4A029-05C6-4E75-8A34-4A4085BCF4DC}"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2 </a:t>
          </a:r>
          <a:r>
            <a:rPr lang="ru-RU" sz="2000" dirty="0" smtClean="0"/>
            <a:t>Правовое регулирование установления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38555" custScaleY="95794" custLinFactX="-28719" custLinFactNeighborX="-100000" custLinFactNeighborY="1252">
        <dgm:presLayoutVars>
          <dgm:chMax val="1"/>
          <dgm:bulletEnabled val="1"/>
        </dgm:presLayoutVars>
      </dgm:prSet>
      <dgm:spPr/>
      <dgm:t>
        <a:bodyPr/>
        <a:lstStyle/>
        <a:p>
          <a:endParaRPr lang="ru-RU"/>
        </a:p>
      </dgm:t>
    </dgm:pt>
  </dgm:ptLst>
  <dgm:cxnLst>
    <dgm:cxn modelId="{49468F62-97DE-4F2C-A727-A9E09E4203DC}" type="presOf" srcId="{1B4D21D1-78CC-4431-95D7-8EC976B1DCEA}" destId="{8CF6388B-E7E9-4B02-A62F-994F5D1A8E64}" srcOrd="0" destOrd="0" presId="urn:microsoft.com/office/officeart/2005/8/layout/vList5"/>
    <dgm:cxn modelId="{C5D1105C-8A4A-4163-9D19-1F3425396FD7}"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73BD7DAA-F543-46CE-AF44-E257F2C098B0}" type="presParOf" srcId="{8CF6388B-E7E9-4B02-A62F-994F5D1A8E64}" destId="{1272F1A8-972D-4678-815D-C81C11E1F8D0}" srcOrd="0" destOrd="0" presId="urn:microsoft.com/office/officeart/2005/8/layout/vList5"/>
    <dgm:cxn modelId="{2E56626D-0DDA-48DF-B058-7B0BAEE6DDFF}"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2 </a:t>
          </a:r>
          <a:r>
            <a:rPr lang="ru-RU" sz="2000" dirty="0" smtClean="0"/>
            <a:t>Правовое регулирование установления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38555" custScaleY="95794" custLinFactX="-28719" custLinFactNeighborX="-100000" custLinFactNeighborY="1252">
        <dgm:presLayoutVars>
          <dgm:chMax val="1"/>
          <dgm:bulletEnabled val="1"/>
        </dgm:presLayoutVars>
      </dgm:prSet>
      <dgm:spPr/>
      <dgm:t>
        <a:bodyPr/>
        <a:lstStyle/>
        <a:p>
          <a:endParaRPr lang="ru-RU"/>
        </a:p>
      </dgm:t>
    </dgm:pt>
  </dgm:ptLst>
  <dgm:cxnLst>
    <dgm:cxn modelId="{B9E4E4D4-1F2F-4A39-85A6-01F0415F50F4}"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9320A5CC-01A6-420C-9D6F-F8EFB94AC6FB}" type="presOf" srcId="{1B4D21D1-78CC-4431-95D7-8EC976B1DCEA}" destId="{8CF6388B-E7E9-4B02-A62F-994F5D1A8E64}" srcOrd="0" destOrd="0" presId="urn:microsoft.com/office/officeart/2005/8/layout/vList5"/>
    <dgm:cxn modelId="{9BF89398-EE36-4FF3-B5CE-45A254B056BA}" type="presParOf" srcId="{8CF6388B-E7E9-4B02-A62F-994F5D1A8E64}" destId="{1272F1A8-972D-4678-815D-C81C11E1F8D0}" srcOrd="0" destOrd="0" presId="urn:microsoft.com/office/officeart/2005/8/layout/vList5"/>
    <dgm:cxn modelId="{00CE0989-174F-4233-BC2B-3864A1C052E3}"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2 </a:t>
          </a:r>
          <a:r>
            <a:rPr lang="ru-RU" sz="2000" dirty="0" smtClean="0"/>
            <a:t>Правовое регулирование установления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38555" custScaleY="95794" custLinFactX="-28719" custLinFactNeighborX="-100000" custLinFactNeighborY="1252">
        <dgm:presLayoutVars>
          <dgm:chMax val="1"/>
          <dgm:bulletEnabled val="1"/>
        </dgm:presLayoutVars>
      </dgm:prSet>
      <dgm:spPr/>
      <dgm:t>
        <a:bodyPr/>
        <a:lstStyle/>
        <a:p>
          <a:endParaRPr lang="ru-RU"/>
        </a:p>
      </dgm:t>
    </dgm:pt>
  </dgm:ptLst>
  <dgm:cxnLst>
    <dgm:cxn modelId="{BC04B369-FDAE-4D24-9E57-9BCE3A585E55}" srcId="{1B4D21D1-78CC-4431-95D7-8EC976B1DCEA}" destId="{B68EF120-9179-483C-8AAF-9904FC7AB157}" srcOrd="0" destOrd="0" parTransId="{255C0AB3-A80D-4944-92ED-84504933B519}" sibTransId="{502C8CE2-3490-4386-AC71-732F0DE43938}"/>
    <dgm:cxn modelId="{35E79034-CEBB-4A43-9E43-DC6501175C4C}" type="presOf" srcId="{1B4D21D1-78CC-4431-95D7-8EC976B1DCEA}" destId="{8CF6388B-E7E9-4B02-A62F-994F5D1A8E64}" srcOrd="0" destOrd="0" presId="urn:microsoft.com/office/officeart/2005/8/layout/vList5"/>
    <dgm:cxn modelId="{FA8F4277-E1E3-4A95-AF13-F90E47B83BF3}" type="presOf" srcId="{B68EF120-9179-483C-8AAF-9904FC7AB157}" destId="{68E80A5F-0C52-4708-B250-B2CD40D0549D}" srcOrd="0" destOrd="0" presId="urn:microsoft.com/office/officeart/2005/8/layout/vList5"/>
    <dgm:cxn modelId="{A83FB218-9BD9-4B47-ADA4-52EE4BB68932}" type="presParOf" srcId="{8CF6388B-E7E9-4B02-A62F-994F5D1A8E64}" destId="{1272F1A8-972D-4678-815D-C81C11E1F8D0}" srcOrd="0" destOrd="0" presId="urn:microsoft.com/office/officeart/2005/8/layout/vList5"/>
    <dgm:cxn modelId="{1EB1B02F-88AB-4A0A-89D7-E46F4E7C9442}"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2 </a:t>
          </a:r>
          <a:r>
            <a:rPr lang="ru-RU" sz="2000" dirty="0" smtClean="0"/>
            <a:t>Правовое регулирование установления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38555" custScaleY="95794" custLinFactX="-28719" custLinFactNeighborX="-100000" custLinFactNeighborY="1252">
        <dgm:presLayoutVars>
          <dgm:chMax val="1"/>
          <dgm:bulletEnabled val="1"/>
        </dgm:presLayoutVars>
      </dgm:prSet>
      <dgm:spPr/>
      <dgm:t>
        <a:bodyPr/>
        <a:lstStyle/>
        <a:p>
          <a:endParaRPr lang="ru-RU"/>
        </a:p>
      </dgm:t>
    </dgm:pt>
  </dgm:ptLst>
  <dgm:cxnLst>
    <dgm:cxn modelId="{84588BAD-B382-46F2-AB13-5550F4B77B04}"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A657C73C-14E6-407C-BF88-1D4A1285AAC6}" type="presOf" srcId="{1B4D21D1-78CC-4431-95D7-8EC976B1DCEA}" destId="{8CF6388B-E7E9-4B02-A62F-994F5D1A8E64}" srcOrd="0" destOrd="0" presId="urn:microsoft.com/office/officeart/2005/8/layout/vList5"/>
    <dgm:cxn modelId="{343FE7C7-B674-4B62-A4C4-EAC39DCD8A1E}" type="presParOf" srcId="{8CF6388B-E7E9-4B02-A62F-994F5D1A8E64}" destId="{1272F1A8-972D-4678-815D-C81C11E1F8D0}" srcOrd="0" destOrd="0" presId="urn:microsoft.com/office/officeart/2005/8/layout/vList5"/>
    <dgm:cxn modelId="{6A12FB0A-E580-422F-8F6C-0BE9E80EFD83}"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a:t>
          </a:r>
          <a:r>
            <a:rPr lang="ru-RU" sz="2000" dirty="0" smtClean="0"/>
            <a:t>3. Действие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5197" custScaleY="95794" custLinFactX="-28719" custLinFactNeighborX="-100000" custLinFactNeighborY="1252">
        <dgm:presLayoutVars>
          <dgm:chMax val="1"/>
          <dgm:bulletEnabled val="1"/>
        </dgm:presLayoutVars>
      </dgm:prSet>
      <dgm:spPr/>
      <dgm:t>
        <a:bodyPr/>
        <a:lstStyle/>
        <a:p>
          <a:endParaRPr lang="ru-RU"/>
        </a:p>
      </dgm:t>
    </dgm:pt>
  </dgm:ptLst>
  <dgm:cxnLst>
    <dgm:cxn modelId="{CDDC4726-69CC-4DBC-8948-A5B239BACA03}" type="presOf" srcId="{B68EF120-9179-483C-8AAF-9904FC7AB157}" destId="{68E80A5F-0C52-4708-B250-B2CD40D0549D}"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D4B0E357-448C-48C7-B4A9-E723F31DE297}" type="presOf" srcId="{1B4D21D1-78CC-4431-95D7-8EC976B1DCEA}" destId="{8CF6388B-E7E9-4B02-A62F-994F5D1A8E64}" srcOrd="0" destOrd="0" presId="urn:microsoft.com/office/officeart/2005/8/layout/vList5"/>
    <dgm:cxn modelId="{F34081EA-8AD0-4A03-8577-0192E02247CC}" type="presParOf" srcId="{8CF6388B-E7E9-4B02-A62F-994F5D1A8E64}" destId="{1272F1A8-972D-4678-815D-C81C11E1F8D0}" srcOrd="0" destOrd="0" presId="urn:microsoft.com/office/officeart/2005/8/layout/vList5"/>
    <dgm:cxn modelId="{B92CAB24-4685-4425-98CD-E68355511E37}"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4D21D1-78CC-4431-95D7-8EC976B1DCEA}"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B68EF120-9179-483C-8AAF-9904FC7AB157}">
      <dgm:prSet phldrT="[Текст]" custT="1"/>
      <dgm:spPr>
        <a:solidFill>
          <a:schemeClr val="accent1"/>
        </a:solidFill>
      </dgm:spPr>
      <dgm:t>
        <a:bodyPr vert="vert270"/>
        <a:lstStyle/>
        <a:p>
          <a:pPr>
            <a:spcAft>
              <a:spcPts val="0"/>
            </a:spcAft>
          </a:pPr>
          <a:r>
            <a:rPr lang="ru-RU" sz="2000" b="1" dirty="0" smtClean="0"/>
            <a:t>Федеральный закон от 31.07.2020 № 247-ФЗ</a:t>
          </a:r>
        </a:p>
        <a:p>
          <a:pPr>
            <a:spcAft>
              <a:spcPts val="0"/>
            </a:spcAft>
          </a:pPr>
          <a:r>
            <a:rPr lang="ru-RU" sz="2000" b="1" dirty="0" smtClean="0">
              <a:effectLst>
                <a:outerShdw blurRad="38100" dist="38100" dir="2700000" algn="tl">
                  <a:srgbClr val="000000">
                    <a:alpha val="43137"/>
                  </a:srgbClr>
                </a:outerShdw>
              </a:effectLst>
            </a:rPr>
            <a:t>Ст. </a:t>
          </a:r>
          <a:r>
            <a:rPr lang="ru-RU" sz="2000" dirty="0" smtClean="0"/>
            <a:t>3. Действие обязательных требований</a:t>
          </a:r>
          <a:endParaRPr lang="ru-RU" sz="2000" b="1" dirty="0">
            <a:effectLst>
              <a:outerShdw blurRad="38100" dist="38100" dir="2700000" algn="tl">
                <a:srgbClr val="000000">
                  <a:alpha val="43137"/>
                </a:srgbClr>
              </a:outerShdw>
            </a:effectLst>
          </a:endParaRPr>
        </a:p>
      </dgm:t>
    </dgm:pt>
    <dgm:pt modelId="{255C0AB3-A80D-4944-92ED-84504933B519}" type="parTrans" cxnId="{BC04B369-FDAE-4D24-9E57-9BCE3A585E55}">
      <dgm:prSet/>
      <dgm:spPr/>
      <dgm:t>
        <a:bodyPr/>
        <a:lstStyle/>
        <a:p>
          <a:endParaRPr lang="ru-RU"/>
        </a:p>
      </dgm:t>
    </dgm:pt>
    <dgm:pt modelId="{502C8CE2-3490-4386-AC71-732F0DE43938}" type="sibTrans" cxnId="{BC04B369-FDAE-4D24-9E57-9BCE3A585E55}">
      <dgm:prSet/>
      <dgm:spPr/>
      <dgm:t>
        <a:bodyPr/>
        <a:lstStyle/>
        <a:p>
          <a:endParaRPr lang="ru-RU"/>
        </a:p>
      </dgm:t>
    </dgm:pt>
    <dgm:pt modelId="{8CF6388B-E7E9-4B02-A62F-994F5D1A8E64}" type="pres">
      <dgm:prSet presAssocID="{1B4D21D1-78CC-4431-95D7-8EC976B1DCEA}" presName="Name0" presStyleCnt="0">
        <dgm:presLayoutVars>
          <dgm:dir/>
          <dgm:animLvl val="lvl"/>
          <dgm:resizeHandles val="exact"/>
        </dgm:presLayoutVars>
      </dgm:prSet>
      <dgm:spPr/>
      <dgm:t>
        <a:bodyPr/>
        <a:lstStyle/>
        <a:p>
          <a:endParaRPr lang="ru-RU"/>
        </a:p>
      </dgm:t>
    </dgm:pt>
    <dgm:pt modelId="{1272F1A8-972D-4678-815D-C81C11E1F8D0}" type="pres">
      <dgm:prSet presAssocID="{B68EF120-9179-483C-8AAF-9904FC7AB157}" presName="linNode" presStyleCnt="0"/>
      <dgm:spPr/>
    </dgm:pt>
    <dgm:pt modelId="{68E80A5F-0C52-4708-B250-B2CD40D0549D}" type="pres">
      <dgm:prSet presAssocID="{B68EF120-9179-483C-8AAF-9904FC7AB157}" presName="parentText" presStyleLbl="node1" presStyleIdx="0" presStyleCnt="1" custScaleX="25197" custScaleY="95794" custLinFactX="-28719" custLinFactNeighborX="-100000" custLinFactNeighborY="1252">
        <dgm:presLayoutVars>
          <dgm:chMax val="1"/>
          <dgm:bulletEnabled val="1"/>
        </dgm:presLayoutVars>
      </dgm:prSet>
      <dgm:spPr/>
      <dgm:t>
        <a:bodyPr/>
        <a:lstStyle/>
        <a:p>
          <a:endParaRPr lang="ru-RU"/>
        </a:p>
      </dgm:t>
    </dgm:pt>
  </dgm:ptLst>
  <dgm:cxnLst>
    <dgm:cxn modelId="{425CA299-6D77-4387-81B2-6C41F7D8EFB6}" type="presOf" srcId="{1B4D21D1-78CC-4431-95D7-8EC976B1DCEA}" destId="{8CF6388B-E7E9-4B02-A62F-994F5D1A8E64}" srcOrd="0" destOrd="0" presId="urn:microsoft.com/office/officeart/2005/8/layout/vList5"/>
    <dgm:cxn modelId="{BC04B369-FDAE-4D24-9E57-9BCE3A585E55}" srcId="{1B4D21D1-78CC-4431-95D7-8EC976B1DCEA}" destId="{B68EF120-9179-483C-8AAF-9904FC7AB157}" srcOrd="0" destOrd="0" parTransId="{255C0AB3-A80D-4944-92ED-84504933B519}" sibTransId="{502C8CE2-3490-4386-AC71-732F0DE43938}"/>
    <dgm:cxn modelId="{D0CABBF8-B188-4CD4-AEB9-1157C044174D}" type="presOf" srcId="{B68EF120-9179-483C-8AAF-9904FC7AB157}" destId="{68E80A5F-0C52-4708-B250-B2CD40D0549D}" srcOrd="0" destOrd="0" presId="urn:microsoft.com/office/officeart/2005/8/layout/vList5"/>
    <dgm:cxn modelId="{A54B158F-B6A1-4966-97A8-84EB62E5238B}" type="presParOf" srcId="{8CF6388B-E7E9-4B02-A62F-994F5D1A8E64}" destId="{1272F1A8-972D-4678-815D-C81C11E1F8D0}" srcOrd="0" destOrd="0" presId="urn:microsoft.com/office/officeart/2005/8/layout/vList5"/>
    <dgm:cxn modelId="{AE8E51CD-64A3-4FAE-8E92-858067AC38F6}" type="presParOf" srcId="{1272F1A8-972D-4678-815D-C81C11E1F8D0}" destId="{68E80A5F-0C52-4708-B250-B2CD40D0549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80A5F-0C52-4708-B250-B2CD40D0549D}">
      <dsp:nvSpPr>
        <dsp:cNvPr id="0" name=""/>
        <dsp:cNvSpPr/>
      </dsp:nvSpPr>
      <dsp:spPr>
        <a:xfrm>
          <a:off x="0" y="217506"/>
          <a:ext cx="643271" cy="62103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t>Федеральный закон от 31.07.2020 № 247-ФЗ</a:t>
          </a:r>
          <a:endParaRPr lang="ru-RU" sz="2000" b="1" kern="1200" dirty="0">
            <a:effectLst>
              <a:outerShdw blurRad="38100" dist="38100" dir="2700000" algn="tl">
                <a:srgbClr val="000000">
                  <a:alpha val="43137"/>
                </a:srgbClr>
              </a:outerShdw>
            </a:effectLst>
          </a:endParaRPr>
        </a:p>
      </dsp:txBody>
      <dsp:txXfrm>
        <a:off x="31402" y="248908"/>
        <a:ext cx="580467" cy="61475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80A5F-0C52-4708-B250-B2CD40D0549D}">
      <dsp:nvSpPr>
        <dsp:cNvPr id="0" name=""/>
        <dsp:cNvSpPr/>
      </dsp:nvSpPr>
      <dsp:spPr>
        <a:xfrm>
          <a:off x="0" y="217506"/>
          <a:ext cx="643271" cy="62103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t>Федеральный закон от 31.07.2020 № 247-ФЗ</a:t>
          </a:r>
          <a:endParaRPr lang="ru-RU" sz="2000" b="1" kern="1200" dirty="0">
            <a:effectLst>
              <a:outerShdw blurRad="38100" dist="38100" dir="2700000" algn="tl">
                <a:srgbClr val="000000">
                  <a:alpha val="43137"/>
                </a:srgbClr>
              </a:outerShdw>
            </a:effectLst>
          </a:endParaRPr>
        </a:p>
      </dsp:txBody>
      <dsp:txXfrm>
        <a:off x="31402" y="248908"/>
        <a:ext cx="580467" cy="61475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80A5F-0C52-4708-B250-B2CD40D0549D}">
      <dsp:nvSpPr>
        <dsp:cNvPr id="0" name=""/>
        <dsp:cNvSpPr/>
      </dsp:nvSpPr>
      <dsp:spPr>
        <a:xfrm>
          <a:off x="0" y="217506"/>
          <a:ext cx="643271" cy="62103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t>Федеральный закон от 31.07.2020 № 247-ФЗ</a:t>
          </a:r>
          <a:endParaRPr lang="ru-RU" sz="2000" b="1" kern="1200" dirty="0">
            <a:effectLst>
              <a:outerShdw blurRad="38100" dist="38100" dir="2700000" algn="tl">
                <a:srgbClr val="000000">
                  <a:alpha val="43137"/>
                </a:srgbClr>
              </a:outerShdw>
            </a:effectLst>
          </a:endParaRPr>
        </a:p>
      </dsp:txBody>
      <dsp:txXfrm>
        <a:off x="31402" y="248908"/>
        <a:ext cx="580467" cy="61475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80A5F-0C52-4708-B250-B2CD40D0549D}">
      <dsp:nvSpPr>
        <dsp:cNvPr id="0" name=""/>
        <dsp:cNvSpPr/>
      </dsp:nvSpPr>
      <dsp:spPr>
        <a:xfrm>
          <a:off x="0" y="217506"/>
          <a:ext cx="1219337" cy="62103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ctr" defTabSz="889000">
            <a:lnSpc>
              <a:spcPct val="90000"/>
            </a:lnSpc>
            <a:spcBef>
              <a:spcPct val="0"/>
            </a:spcBef>
            <a:spcAft>
              <a:spcPts val="0"/>
            </a:spcAft>
          </a:pPr>
          <a:r>
            <a:rPr lang="ru-RU" sz="2000" b="1" kern="1200" dirty="0" smtClean="0"/>
            <a:t>Федеральный закон от 31.07.2020 № 247-ФЗ</a:t>
          </a:r>
        </a:p>
        <a:p>
          <a:pPr lvl="0" algn="ctr" defTabSz="889000">
            <a:lnSpc>
              <a:spcPct val="90000"/>
            </a:lnSpc>
            <a:spcBef>
              <a:spcPct val="0"/>
            </a:spcBef>
            <a:spcAft>
              <a:spcPts val="0"/>
            </a:spcAft>
          </a:pPr>
          <a:r>
            <a:rPr lang="ru-RU" sz="2000" b="1" kern="1200" dirty="0" smtClean="0">
              <a:effectLst>
                <a:outerShdw blurRad="38100" dist="38100" dir="2700000" algn="tl">
                  <a:srgbClr val="000000">
                    <a:alpha val="43137"/>
                  </a:srgbClr>
                </a:outerShdw>
              </a:effectLst>
            </a:rPr>
            <a:t>Ст. 2 </a:t>
          </a:r>
          <a:r>
            <a:rPr lang="ru-RU" sz="2000" kern="1200" dirty="0" smtClean="0"/>
            <a:t>Правовое регулирование установления обязательных требований</a:t>
          </a:r>
          <a:endParaRPr lang="ru-RU" sz="2000" b="1" kern="1200" dirty="0">
            <a:effectLst>
              <a:outerShdw blurRad="38100" dist="38100" dir="2700000" algn="tl">
                <a:srgbClr val="000000">
                  <a:alpha val="43137"/>
                </a:srgbClr>
              </a:outerShdw>
            </a:effectLst>
          </a:endParaRPr>
        </a:p>
      </dsp:txBody>
      <dsp:txXfrm>
        <a:off x="59523" y="277029"/>
        <a:ext cx="1100291" cy="6091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80A5F-0C52-4708-B250-B2CD40D0549D}">
      <dsp:nvSpPr>
        <dsp:cNvPr id="0" name=""/>
        <dsp:cNvSpPr/>
      </dsp:nvSpPr>
      <dsp:spPr>
        <a:xfrm>
          <a:off x="0" y="217506"/>
          <a:ext cx="1219337" cy="62103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ctr" defTabSz="889000">
            <a:lnSpc>
              <a:spcPct val="90000"/>
            </a:lnSpc>
            <a:spcBef>
              <a:spcPct val="0"/>
            </a:spcBef>
            <a:spcAft>
              <a:spcPts val="0"/>
            </a:spcAft>
          </a:pPr>
          <a:r>
            <a:rPr lang="ru-RU" sz="2000" b="1" kern="1200" dirty="0" smtClean="0"/>
            <a:t>Федеральный закон от 31.07.2020 № 247-ФЗ</a:t>
          </a:r>
        </a:p>
        <a:p>
          <a:pPr lvl="0" algn="ctr" defTabSz="889000">
            <a:lnSpc>
              <a:spcPct val="90000"/>
            </a:lnSpc>
            <a:spcBef>
              <a:spcPct val="0"/>
            </a:spcBef>
            <a:spcAft>
              <a:spcPts val="0"/>
            </a:spcAft>
          </a:pPr>
          <a:r>
            <a:rPr lang="ru-RU" sz="2000" b="1" kern="1200" dirty="0" smtClean="0">
              <a:effectLst>
                <a:outerShdw blurRad="38100" dist="38100" dir="2700000" algn="tl">
                  <a:srgbClr val="000000">
                    <a:alpha val="43137"/>
                  </a:srgbClr>
                </a:outerShdw>
              </a:effectLst>
            </a:rPr>
            <a:t>Ст. 2 </a:t>
          </a:r>
          <a:r>
            <a:rPr lang="ru-RU" sz="2000" kern="1200" dirty="0" smtClean="0"/>
            <a:t>Правовое регулирование установления обязательных требований</a:t>
          </a:r>
          <a:endParaRPr lang="ru-RU" sz="2000" b="1" kern="1200" dirty="0">
            <a:effectLst>
              <a:outerShdw blurRad="38100" dist="38100" dir="2700000" algn="tl">
                <a:srgbClr val="000000">
                  <a:alpha val="43137"/>
                </a:srgbClr>
              </a:outerShdw>
            </a:effectLst>
          </a:endParaRPr>
        </a:p>
      </dsp:txBody>
      <dsp:txXfrm>
        <a:off x="59523" y="277029"/>
        <a:ext cx="1100291" cy="6091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90838" cy="488950"/>
          </a:xfrm>
          <a:prstGeom prst="rect">
            <a:avLst/>
          </a:prstGeom>
        </p:spPr>
        <p:txBody>
          <a:bodyPr vert="horz" lIns="89776" tIns="44889" rIns="89776" bIns="44889" rtlCol="0"/>
          <a:lstStyle>
            <a:lvl1pPr algn="l">
              <a:defRPr sz="1200"/>
            </a:lvl1pPr>
          </a:lstStyle>
          <a:p>
            <a:pPr>
              <a:defRPr/>
            </a:pPr>
            <a:endParaRPr lang="ru-RU"/>
          </a:p>
        </p:txBody>
      </p:sp>
      <p:sp>
        <p:nvSpPr>
          <p:cNvPr id="3" name="Дата 2"/>
          <p:cNvSpPr>
            <a:spLocks noGrp="1"/>
          </p:cNvSpPr>
          <p:nvPr>
            <p:ph type="dt" sz="quarter" idx="1"/>
          </p:nvPr>
        </p:nvSpPr>
        <p:spPr>
          <a:xfrm>
            <a:off x="3776663" y="0"/>
            <a:ext cx="2890837" cy="488950"/>
          </a:xfrm>
          <a:prstGeom prst="rect">
            <a:avLst/>
          </a:prstGeom>
        </p:spPr>
        <p:txBody>
          <a:bodyPr vert="horz" lIns="89776" tIns="44889" rIns="89776" bIns="44889" rtlCol="0"/>
          <a:lstStyle>
            <a:lvl1pPr algn="r">
              <a:defRPr sz="1200"/>
            </a:lvl1pPr>
          </a:lstStyle>
          <a:p>
            <a:pPr>
              <a:defRPr/>
            </a:pPr>
            <a:fld id="{B50BC779-DDEC-49C4-8B16-641619A9E8D2}" type="datetimeFigureOut">
              <a:rPr lang="ru-RU"/>
              <a:pPr>
                <a:defRPr/>
              </a:pPr>
              <a:t>26.11.2020</a:t>
            </a:fld>
            <a:endParaRPr lang="ru-RU" dirty="0"/>
          </a:p>
        </p:txBody>
      </p:sp>
      <p:sp>
        <p:nvSpPr>
          <p:cNvPr id="4" name="Нижний колонтитул 3"/>
          <p:cNvSpPr>
            <a:spLocks noGrp="1"/>
          </p:cNvSpPr>
          <p:nvPr>
            <p:ph type="ftr" sz="quarter" idx="2"/>
          </p:nvPr>
        </p:nvSpPr>
        <p:spPr>
          <a:xfrm>
            <a:off x="0" y="9285288"/>
            <a:ext cx="2890838" cy="488950"/>
          </a:xfrm>
          <a:prstGeom prst="rect">
            <a:avLst/>
          </a:prstGeom>
        </p:spPr>
        <p:txBody>
          <a:bodyPr vert="horz" lIns="89776" tIns="44889" rIns="89776" bIns="44889"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776663" y="9285288"/>
            <a:ext cx="2890837" cy="488950"/>
          </a:xfrm>
          <a:prstGeom prst="rect">
            <a:avLst/>
          </a:prstGeom>
        </p:spPr>
        <p:txBody>
          <a:bodyPr vert="horz" lIns="89776" tIns="44889" rIns="89776" bIns="44889" rtlCol="0" anchor="b"/>
          <a:lstStyle>
            <a:lvl1pPr algn="r">
              <a:defRPr sz="1200"/>
            </a:lvl1pPr>
          </a:lstStyle>
          <a:p>
            <a:pPr>
              <a:defRPr/>
            </a:pPr>
            <a:fld id="{C7C85BCF-7CA3-4E83-9954-EBDA6FE85025}" type="slidenum">
              <a:rPr lang="ru-RU"/>
              <a:pPr>
                <a:defRPr/>
              </a:pPr>
              <a:t>‹#›</a:t>
            </a:fld>
            <a:endParaRPr lang="ru-RU" dirty="0"/>
          </a:p>
        </p:txBody>
      </p:sp>
    </p:spTree>
    <p:extLst>
      <p:ext uri="{BB962C8B-B14F-4D97-AF65-F5344CB8AC3E}">
        <p14:creationId xmlns:p14="http://schemas.microsoft.com/office/powerpoint/2010/main" val="428478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90838" cy="488950"/>
          </a:xfrm>
          <a:prstGeom prst="rect">
            <a:avLst/>
          </a:prstGeom>
        </p:spPr>
        <p:txBody>
          <a:bodyPr vert="horz" lIns="89757" tIns="44878" rIns="89757" bIns="44878" rtlCol="0"/>
          <a:lstStyle>
            <a:lvl1pPr algn="l">
              <a:defRPr sz="1200"/>
            </a:lvl1pPr>
          </a:lstStyle>
          <a:p>
            <a:pPr>
              <a:defRPr/>
            </a:pPr>
            <a:endParaRPr lang="ru-RU"/>
          </a:p>
        </p:txBody>
      </p:sp>
      <p:sp>
        <p:nvSpPr>
          <p:cNvPr id="3" name="Дата 2"/>
          <p:cNvSpPr>
            <a:spLocks noGrp="1"/>
          </p:cNvSpPr>
          <p:nvPr>
            <p:ph type="dt" idx="1"/>
          </p:nvPr>
        </p:nvSpPr>
        <p:spPr>
          <a:xfrm>
            <a:off x="3776663" y="0"/>
            <a:ext cx="2890837" cy="488950"/>
          </a:xfrm>
          <a:prstGeom prst="rect">
            <a:avLst/>
          </a:prstGeom>
        </p:spPr>
        <p:txBody>
          <a:bodyPr vert="horz" lIns="89757" tIns="44878" rIns="89757" bIns="44878" rtlCol="0"/>
          <a:lstStyle>
            <a:lvl1pPr algn="r">
              <a:defRPr sz="1200"/>
            </a:lvl1pPr>
          </a:lstStyle>
          <a:p>
            <a:pPr>
              <a:defRPr/>
            </a:pPr>
            <a:fld id="{A003687E-5872-493D-95AF-0C587147621D}" type="datetimeFigureOut">
              <a:rPr lang="ru-RU"/>
              <a:pPr>
                <a:defRPr/>
              </a:pPr>
              <a:t>26.11.2020</a:t>
            </a:fld>
            <a:endParaRPr lang="ru-RU" dirty="0"/>
          </a:p>
        </p:txBody>
      </p:sp>
      <p:sp>
        <p:nvSpPr>
          <p:cNvPr id="4" name="Образ слайда 3"/>
          <p:cNvSpPr>
            <a:spLocks noGrp="1" noRot="1" noChangeAspect="1"/>
          </p:cNvSpPr>
          <p:nvPr>
            <p:ph type="sldImg" idx="2"/>
          </p:nvPr>
        </p:nvSpPr>
        <p:spPr>
          <a:xfrm>
            <a:off x="892175" y="733425"/>
            <a:ext cx="4886325" cy="3665538"/>
          </a:xfrm>
          <a:prstGeom prst="rect">
            <a:avLst/>
          </a:prstGeom>
          <a:noFill/>
          <a:ln w="12700">
            <a:solidFill>
              <a:prstClr val="black"/>
            </a:solidFill>
          </a:ln>
        </p:spPr>
        <p:txBody>
          <a:bodyPr vert="horz" lIns="89757" tIns="44878" rIns="89757" bIns="44878" rtlCol="0" anchor="ctr"/>
          <a:lstStyle/>
          <a:p>
            <a:pPr lvl="0"/>
            <a:endParaRPr lang="ru-RU" noProof="0" dirty="0" smtClean="0"/>
          </a:p>
        </p:txBody>
      </p:sp>
      <p:sp>
        <p:nvSpPr>
          <p:cNvPr id="5" name="Заметки 4"/>
          <p:cNvSpPr>
            <a:spLocks noGrp="1"/>
          </p:cNvSpPr>
          <p:nvPr>
            <p:ph type="body" sz="quarter" idx="3"/>
          </p:nvPr>
        </p:nvSpPr>
        <p:spPr>
          <a:xfrm>
            <a:off x="666750" y="4643438"/>
            <a:ext cx="5335588" cy="4398962"/>
          </a:xfrm>
          <a:prstGeom prst="rect">
            <a:avLst/>
          </a:prstGeom>
        </p:spPr>
        <p:txBody>
          <a:bodyPr vert="horz" lIns="89757" tIns="44878" rIns="89757" bIns="44878"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285288"/>
            <a:ext cx="2890838" cy="488950"/>
          </a:xfrm>
          <a:prstGeom prst="rect">
            <a:avLst/>
          </a:prstGeom>
        </p:spPr>
        <p:txBody>
          <a:bodyPr vert="horz" lIns="89757" tIns="44878" rIns="89757" bIns="44878"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776663" y="9285288"/>
            <a:ext cx="2890837" cy="488950"/>
          </a:xfrm>
          <a:prstGeom prst="rect">
            <a:avLst/>
          </a:prstGeom>
        </p:spPr>
        <p:txBody>
          <a:bodyPr vert="horz" lIns="89757" tIns="44878" rIns="89757" bIns="44878" rtlCol="0" anchor="b"/>
          <a:lstStyle>
            <a:lvl1pPr algn="r">
              <a:defRPr sz="1200"/>
            </a:lvl1pPr>
          </a:lstStyle>
          <a:p>
            <a:pPr>
              <a:defRPr/>
            </a:pPr>
            <a:fld id="{B7B87646-B4FC-4863-B321-A6778A6471EE}" type="slidenum">
              <a:rPr lang="ru-RU"/>
              <a:pPr>
                <a:defRPr/>
              </a:pPr>
              <a:t>‹#›</a:t>
            </a:fld>
            <a:endParaRPr lang="ru-RU" dirty="0"/>
          </a:p>
        </p:txBody>
      </p:sp>
    </p:spTree>
    <p:extLst>
      <p:ext uri="{BB962C8B-B14F-4D97-AF65-F5344CB8AC3E}">
        <p14:creationId xmlns:p14="http://schemas.microsoft.com/office/powerpoint/2010/main" val="329636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xfrm>
            <a:off x="892175" y="733425"/>
            <a:ext cx="4886325" cy="3665538"/>
          </a:xfrm>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F32699-843D-4184-8D87-D799FC85A4A5}" type="slidenum">
              <a:rPr lang="ru-RU" smtClean="0">
                <a:solidFill>
                  <a:prstClr val="black"/>
                </a:solidFill>
              </a:rPr>
              <a:pPr/>
              <a:t>1</a:t>
            </a:fld>
            <a:endParaRPr lang="ru-RU"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8393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E84CF3E9-CB45-45A2-8BCC-DE58DE07AD58}" type="slidenum">
              <a:rPr lang="ru-RU"/>
              <a:pPr>
                <a:defRPr/>
              </a:pPr>
              <a:t>‹#›</a:t>
            </a:fld>
            <a:endParaRPr lang="ru-RU"/>
          </a:p>
        </p:txBody>
      </p:sp>
    </p:spTree>
    <p:extLst>
      <p:ext uri="{BB962C8B-B14F-4D97-AF65-F5344CB8AC3E}">
        <p14:creationId xmlns:p14="http://schemas.microsoft.com/office/powerpoint/2010/main" val="91437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53C61585-C89E-4209-90AA-3D0E44C76924}" type="slidenum">
              <a:rPr lang="ru-RU"/>
              <a:pPr>
                <a:defRPr/>
              </a:pPr>
              <a:t>‹#›</a:t>
            </a:fld>
            <a:endParaRPr lang="ru-RU"/>
          </a:p>
        </p:txBody>
      </p:sp>
    </p:spTree>
    <p:extLst>
      <p:ext uri="{BB962C8B-B14F-4D97-AF65-F5344CB8AC3E}">
        <p14:creationId xmlns:p14="http://schemas.microsoft.com/office/powerpoint/2010/main" val="14445698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3BE20DB7-B6AE-4866-A74B-3D4C738DBA00}" type="slidenum">
              <a:rPr lang="ru-RU"/>
              <a:pPr>
                <a:defRPr/>
              </a:pPr>
              <a:t>‹#›</a:t>
            </a:fld>
            <a:endParaRPr lang="ru-RU"/>
          </a:p>
        </p:txBody>
      </p:sp>
    </p:spTree>
    <p:extLst>
      <p:ext uri="{BB962C8B-B14F-4D97-AF65-F5344CB8AC3E}">
        <p14:creationId xmlns:p14="http://schemas.microsoft.com/office/powerpoint/2010/main" val="121172023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пустой слайд">
    <p:spTree>
      <p:nvGrpSpPr>
        <p:cNvPr id="1" name=""/>
        <p:cNvGrpSpPr/>
        <p:nvPr/>
      </p:nvGrpSpPr>
      <p:grpSpPr>
        <a:xfrm>
          <a:off x="0" y="0"/>
          <a:ext cx="0" cy="0"/>
          <a:chOff x="0" y="0"/>
          <a:chExt cx="0" cy="0"/>
        </a:xfrm>
      </p:grpSpPr>
      <p:sp>
        <p:nvSpPr>
          <p:cNvPr id="3" name="Прямоугольник 6"/>
          <p:cNvSpPr>
            <a:spLocks noChangeArrowheads="1"/>
          </p:cNvSpPr>
          <p:nvPr/>
        </p:nvSpPr>
        <p:spPr bwMode="auto">
          <a:xfrm>
            <a:off x="8761413" y="6526213"/>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0AF6F2A4-915D-4013-A040-79C866AA4B38}" type="slidenum">
              <a:rPr lang="en-US" sz="1200">
                <a:solidFill>
                  <a:prstClr val="white"/>
                </a:solidFill>
                <a:latin typeface="Helvetica" pitchFamily="34" charset="0"/>
                <a:cs typeface="Helvetica" pitchFamily="34" charset="0"/>
              </a:rPr>
              <a:pPr/>
              <a:t>‹#›</a:t>
            </a:fld>
            <a:endParaRPr lang="ru-RU" sz="1200">
              <a:solidFill>
                <a:prstClr val="white"/>
              </a:solidFill>
              <a:latin typeface="Helvetica" pitchFamily="34" charset="0"/>
              <a:cs typeface="Helvetica" pitchFamily="34" charset="0"/>
            </a:endParaRPr>
          </a:p>
        </p:txBody>
      </p:sp>
      <p:sp>
        <p:nvSpPr>
          <p:cNvPr id="11" name="Title Placeholder 1"/>
          <p:cNvSpPr>
            <a:spLocks noGrp="1"/>
          </p:cNvSpPr>
          <p:nvPr>
            <p:ph type="title"/>
          </p:nvPr>
        </p:nvSpPr>
        <p:spPr>
          <a:xfrm>
            <a:off x="2138995" y="57727"/>
            <a:ext cx="6600913" cy="663863"/>
          </a:xfrm>
          <a:prstGeom prst="rect">
            <a:avLst/>
          </a:prstGeom>
        </p:spPr>
        <p:txBody>
          <a:bodyPr rtlCol="0">
            <a:noAutofit/>
          </a:bodyPr>
          <a:lstStyle/>
          <a:p>
            <a:r>
              <a:rPr lang="ru-RU" smtClean="0"/>
              <a:t>Образец заголовка</a:t>
            </a:r>
            <a:endParaRPr lang="en-US" dirty="0"/>
          </a:p>
        </p:txBody>
      </p:sp>
    </p:spTree>
    <p:extLst>
      <p:ext uri="{BB962C8B-B14F-4D97-AF65-F5344CB8AC3E}">
        <p14:creationId xmlns:p14="http://schemas.microsoft.com/office/powerpoint/2010/main" val="341812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A947ED4B-C14E-4B31-9ACF-83E0FEFE01D5}" type="slidenum">
              <a:rPr lang="ru-RU"/>
              <a:pPr>
                <a:defRPr/>
              </a:pPr>
              <a:t>‹#›</a:t>
            </a:fld>
            <a:endParaRPr lang="ru-RU"/>
          </a:p>
        </p:txBody>
      </p:sp>
    </p:spTree>
    <p:extLst>
      <p:ext uri="{BB962C8B-B14F-4D97-AF65-F5344CB8AC3E}">
        <p14:creationId xmlns:p14="http://schemas.microsoft.com/office/powerpoint/2010/main" val="423808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63B54C4B-41A7-424C-AD52-EE05F3A2E3BA}" type="slidenum">
              <a:rPr lang="ru-RU"/>
              <a:pPr>
                <a:defRPr/>
              </a:pPr>
              <a:t>‹#›</a:t>
            </a:fld>
            <a:endParaRPr lang="ru-RU"/>
          </a:p>
        </p:txBody>
      </p:sp>
    </p:spTree>
    <p:extLst>
      <p:ext uri="{BB962C8B-B14F-4D97-AF65-F5344CB8AC3E}">
        <p14:creationId xmlns:p14="http://schemas.microsoft.com/office/powerpoint/2010/main" val="66714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pPr>
              <a:defRPr/>
            </a:pPr>
            <a:fld id="{F2782A76-1094-4169-A77A-5F585B5653C8}" type="slidenum">
              <a:rPr lang="ru-RU"/>
              <a:pPr>
                <a:defRPr/>
              </a:pPr>
              <a:t>‹#›</a:t>
            </a:fld>
            <a:endParaRPr lang="ru-RU"/>
          </a:p>
        </p:txBody>
      </p:sp>
    </p:spTree>
    <p:extLst>
      <p:ext uri="{BB962C8B-B14F-4D97-AF65-F5344CB8AC3E}">
        <p14:creationId xmlns:p14="http://schemas.microsoft.com/office/powerpoint/2010/main" val="333343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8"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9" name="Номер слайда 5"/>
          <p:cNvSpPr>
            <a:spLocks noGrp="1"/>
          </p:cNvSpPr>
          <p:nvPr>
            <p:ph type="sldNum" sz="quarter" idx="12"/>
          </p:nvPr>
        </p:nvSpPr>
        <p:spPr/>
        <p:txBody>
          <a:bodyPr/>
          <a:lstStyle>
            <a:lvl1pPr>
              <a:defRPr/>
            </a:lvl1pPr>
          </a:lstStyle>
          <a:p>
            <a:pPr>
              <a:defRPr/>
            </a:pPr>
            <a:fld id="{72DCA8E0-7F1B-4C74-8164-921D1AD9FC98}" type="slidenum">
              <a:rPr lang="ru-RU"/>
              <a:pPr>
                <a:defRPr/>
              </a:pPr>
              <a:t>‹#›</a:t>
            </a:fld>
            <a:endParaRPr lang="ru-RU"/>
          </a:p>
        </p:txBody>
      </p:sp>
    </p:spTree>
    <p:extLst>
      <p:ext uri="{BB962C8B-B14F-4D97-AF65-F5344CB8AC3E}">
        <p14:creationId xmlns:p14="http://schemas.microsoft.com/office/powerpoint/2010/main" val="242893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4"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5" name="Номер слайда 5"/>
          <p:cNvSpPr>
            <a:spLocks noGrp="1"/>
          </p:cNvSpPr>
          <p:nvPr>
            <p:ph type="sldNum" sz="quarter" idx="12"/>
          </p:nvPr>
        </p:nvSpPr>
        <p:spPr/>
        <p:txBody>
          <a:bodyPr/>
          <a:lstStyle>
            <a:lvl1pPr>
              <a:defRPr/>
            </a:lvl1pPr>
          </a:lstStyle>
          <a:p>
            <a:pPr>
              <a:defRPr/>
            </a:pPr>
            <a:fld id="{81C495E9-1AF0-4419-92DF-E6B3390B0A2C}" type="slidenum">
              <a:rPr lang="ru-RU"/>
              <a:pPr>
                <a:defRPr/>
              </a:pPr>
              <a:t>‹#›</a:t>
            </a:fld>
            <a:endParaRPr lang="ru-RU"/>
          </a:p>
        </p:txBody>
      </p:sp>
    </p:spTree>
    <p:extLst>
      <p:ext uri="{BB962C8B-B14F-4D97-AF65-F5344CB8AC3E}">
        <p14:creationId xmlns:p14="http://schemas.microsoft.com/office/powerpoint/2010/main" val="286009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3"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4" name="Номер слайда 5"/>
          <p:cNvSpPr>
            <a:spLocks noGrp="1"/>
          </p:cNvSpPr>
          <p:nvPr>
            <p:ph type="sldNum" sz="quarter" idx="12"/>
          </p:nvPr>
        </p:nvSpPr>
        <p:spPr/>
        <p:txBody>
          <a:bodyPr/>
          <a:lstStyle>
            <a:lvl1pPr>
              <a:defRPr/>
            </a:lvl1pPr>
          </a:lstStyle>
          <a:p>
            <a:pPr>
              <a:defRPr/>
            </a:pPr>
            <a:fld id="{636E4A8F-DFC2-47C1-8BB5-DC52B63A4428}" type="slidenum">
              <a:rPr lang="ru-RU"/>
              <a:pPr>
                <a:defRPr/>
              </a:pPr>
              <a:t>‹#›</a:t>
            </a:fld>
            <a:endParaRPr lang="ru-RU"/>
          </a:p>
        </p:txBody>
      </p:sp>
    </p:spTree>
    <p:extLst>
      <p:ext uri="{BB962C8B-B14F-4D97-AF65-F5344CB8AC3E}">
        <p14:creationId xmlns:p14="http://schemas.microsoft.com/office/powerpoint/2010/main" val="35924056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pPr>
              <a:defRPr/>
            </a:pPr>
            <a:fld id="{42CB0BFE-D459-4643-B726-BA9728955DCB}" type="slidenum">
              <a:rPr lang="ru-RU"/>
              <a:pPr>
                <a:defRPr/>
              </a:pPr>
              <a:t>‹#›</a:t>
            </a:fld>
            <a:endParaRPr lang="ru-RU"/>
          </a:p>
        </p:txBody>
      </p:sp>
    </p:spTree>
    <p:extLst>
      <p:ext uri="{BB962C8B-B14F-4D97-AF65-F5344CB8AC3E}">
        <p14:creationId xmlns:p14="http://schemas.microsoft.com/office/powerpoint/2010/main" val="2881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srgbClr val="666666">
                  <a:tint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pPr>
              <a:defRPr/>
            </a:pPr>
            <a:fld id="{3288E702-FD56-453C-9686-24E8DECF3DE9}" type="slidenum">
              <a:rPr lang="ru-RU"/>
              <a:pPr>
                <a:defRPr/>
              </a:pPr>
              <a:t>‹#›</a:t>
            </a:fld>
            <a:endParaRPr lang="ru-RU"/>
          </a:p>
        </p:txBody>
      </p:sp>
    </p:spTree>
    <p:extLst>
      <p:ext uri="{BB962C8B-B14F-4D97-AF65-F5344CB8AC3E}">
        <p14:creationId xmlns:p14="http://schemas.microsoft.com/office/powerpoint/2010/main" val="40353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cs typeface="+mn-cs"/>
              </a:defRPr>
            </a:lvl1pPr>
          </a:lstStyle>
          <a:p>
            <a:pPr>
              <a:defRPr/>
            </a:pPr>
            <a:endParaRPr lang="ru-RU">
              <a:solidFill>
                <a:srgbClr val="666666">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A0A0A0"/>
                </a:solidFill>
                <a:latin typeface="Arial" pitchFamily="34" charset="0"/>
                <a:cs typeface="Arial" pitchFamily="34" charset="0"/>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A0A0A0"/>
                </a:solidFill>
                <a:latin typeface="Arial" pitchFamily="34" charset="0"/>
                <a:cs typeface="Arial" pitchFamily="34" charset="0"/>
              </a:defRPr>
            </a:lvl1pPr>
          </a:lstStyle>
          <a:p>
            <a:pPr>
              <a:defRPr/>
            </a:pPr>
            <a:fld id="{EE78DD2F-D2BD-4806-A5BD-8A0F39030B9E}" type="slidenum">
              <a:rPr lang="ru-RU"/>
              <a:pPr>
                <a:defRPr/>
              </a:pPr>
              <a:t>‹#›</a:t>
            </a:fld>
            <a:endParaRPr lang="ru-RU"/>
          </a:p>
        </p:txBody>
      </p:sp>
    </p:spTree>
    <p:extLst>
      <p:ext uri="{BB962C8B-B14F-4D97-AF65-F5344CB8AC3E}">
        <p14:creationId xmlns:p14="http://schemas.microsoft.com/office/powerpoint/2010/main" val="2979697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0" fontAlgn="base" hangingPunct="0">
        <a:spcBef>
          <a:spcPct val="0"/>
        </a:spcBef>
        <a:spcAft>
          <a:spcPct val="0"/>
        </a:spcAft>
        <a:defRPr kumimoji="1" sz="4400" kern="1200">
          <a:solidFill>
            <a:schemeClr val="tx1"/>
          </a:solidFill>
          <a:latin typeface="+mj-lt"/>
          <a:ea typeface="Arial" charset="0"/>
          <a:cs typeface="Arial" pitchFamily="34" charset="0"/>
        </a:defRPr>
      </a:lvl1pPr>
      <a:lvl2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2pPr>
      <a:lvl3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3pPr>
      <a:lvl4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4pPr>
      <a:lvl5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5pPr>
      <a:lvl6pPr marL="4572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6pPr>
      <a:lvl7pPr marL="9144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7pPr>
      <a:lvl8pPr marL="13716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8pPr>
      <a:lvl9pPr marL="18288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pitchFamily="34" charset="0"/>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23528" y="980728"/>
            <a:ext cx="8612137" cy="4464496"/>
          </a:xfrm>
        </p:spPr>
        <p:txBody>
          <a:bodyPr/>
          <a:lstStyle/>
          <a:p>
            <a:pPr eaLnBrk="1" hangingPunct="1">
              <a:spcBef>
                <a:spcPts val="0"/>
              </a:spcBef>
            </a:pPr>
            <a:r>
              <a:rPr lang="ru-RU" sz="5400" b="1" dirty="0" smtClean="0"/>
              <a:t>Федеральный закон </a:t>
            </a:r>
            <a:br>
              <a:rPr lang="ru-RU" sz="5400" b="1" dirty="0" smtClean="0"/>
            </a:br>
            <a:r>
              <a:rPr lang="ru-RU" sz="5400" b="1" dirty="0" smtClean="0"/>
              <a:t>от 31.07.2020 № 247-ФЗ</a:t>
            </a:r>
            <a:r>
              <a:rPr lang="ru-RU" sz="6000" b="1" dirty="0" smtClean="0">
                <a:latin typeface="Palatino Linotype" pitchFamily="18" charset="0"/>
              </a:rPr>
              <a:t/>
            </a:r>
            <a:br>
              <a:rPr lang="ru-RU" sz="6000" b="1" dirty="0" smtClean="0">
                <a:latin typeface="Palatino Linotype" pitchFamily="18" charset="0"/>
              </a:rPr>
            </a:br>
            <a:r>
              <a:rPr lang="ru-RU" b="1" i="1" dirty="0" smtClean="0"/>
              <a:t>Об </a:t>
            </a:r>
            <a:r>
              <a:rPr lang="ru-RU" b="1" i="1" dirty="0"/>
              <a:t>обязательных требованиях в Российской </a:t>
            </a:r>
            <a:r>
              <a:rPr lang="ru-RU" b="1" i="1" dirty="0" smtClean="0"/>
              <a:t>Федерации</a:t>
            </a:r>
            <a:r>
              <a:rPr lang="ru-RU" sz="6000" b="1" i="1" dirty="0"/>
              <a:t/>
            </a:r>
            <a:br>
              <a:rPr lang="ru-RU" sz="6000" b="1" i="1" dirty="0"/>
            </a:br>
            <a:r>
              <a:rPr lang="ru-RU" sz="4000" b="1" i="1" dirty="0" smtClean="0"/>
              <a:t/>
            </a:r>
            <a:br>
              <a:rPr lang="ru-RU" sz="4000" b="1" i="1" dirty="0" smtClean="0"/>
            </a:br>
            <a:r>
              <a:rPr lang="ru-RU" sz="2800" b="1" dirty="0">
                <a:effectLst>
                  <a:outerShdw blurRad="38100" dist="38100" dir="2700000" algn="tl">
                    <a:srgbClr val="000000">
                      <a:alpha val="43137"/>
                    </a:srgbClr>
                  </a:outerShdw>
                </a:effectLst>
              </a:rPr>
              <a:t>09</a:t>
            </a:r>
            <a:r>
              <a:rPr lang="ru-RU" sz="2800" b="1" dirty="0" smtClean="0">
                <a:effectLst>
                  <a:outerShdw blurRad="38100" dist="38100" dir="2700000" algn="tl">
                    <a:srgbClr val="000000">
                      <a:alpha val="43137"/>
                    </a:srgbClr>
                  </a:outerShdw>
                </a:effectLst>
              </a:rPr>
              <a:t>.12.2020</a:t>
            </a:r>
            <a:endParaRPr lang="ru-RU" sz="2800" b="1" dirty="0">
              <a:effectLst>
                <a:outerShdw blurRad="38100" dist="38100" dir="2700000" algn="tl">
                  <a:srgbClr val="000000">
                    <a:alpha val="43137"/>
                  </a:srgbClr>
                </a:outerShdw>
              </a:effectLst>
            </a:endParaRPr>
          </a:p>
        </p:txBody>
      </p:sp>
      <p:pic>
        <p:nvPicPr>
          <p:cNvPr id="2061" name="Picture 13"/>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6288356"/>
            <a:ext cx="1208759" cy="569645"/>
          </a:xfrm>
          <a:prstGeom prst="rect">
            <a:avLst/>
          </a:prstGeom>
          <a:noFill/>
          <a:ln w="9525">
            <a:noFill/>
            <a:miter lim="800000"/>
            <a:headEnd/>
            <a:tailEnd/>
          </a:ln>
        </p:spPr>
      </p:pic>
      <p:pic>
        <p:nvPicPr>
          <p:cNvPr id="2064" name="Picture 16"/>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187626" y="6309304"/>
            <a:ext cx="1008111" cy="548694"/>
          </a:xfrm>
          <a:prstGeom prst="rect">
            <a:avLst/>
          </a:prstGeom>
          <a:noFill/>
          <a:ln w="9525">
            <a:noFill/>
            <a:miter lim="800000"/>
            <a:headEnd/>
            <a:tailEnd/>
          </a:ln>
        </p:spPr>
      </p:pic>
      <p:pic>
        <p:nvPicPr>
          <p:cNvPr id="2065" name="Picture 17"/>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195737" y="6309321"/>
            <a:ext cx="1424351" cy="548680"/>
          </a:xfrm>
          <a:prstGeom prst="rect">
            <a:avLst/>
          </a:prstGeom>
          <a:noFill/>
          <a:ln w="9525">
            <a:noFill/>
            <a:miter lim="800000"/>
            <a:headEnd/>
            <a:tailEnd/>
          </a:ln>
        </p:spPr>
      </p:pic>
      <p:pic>
        <p:nvPicPr>
          <p:cNvPr id="2066" name="Picture 18"/>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563888" y="6371106"/>
            <a:ext cx="1296144" cy="486894"/>
          </a:xfrm>
          <a:prstGeom prst="rect">
            <a:avLst/>
          </a:prstGeom>
          <a:noFill/>
          <a:ln w="9525">
            <a:noFill/>
            <a:miter lim="800000"/>
            <a:headEnd/>
            <a:tailEnd/>
          </a:ln>
        </p:spPr>
      </p:pic>
      <p:pic>
        <p:nvPicPr>
          <p:cNvPr id="24" name="Picture 13"/>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860033" y="6288355"/>
            <a:ext cx="1208759" cy="569645"/>
          </a:xfrm>
          <a:prstGeom prst="rect">
            <a:avLst/>
          </a:prstGeom>
          <a:noFill/>
          <a:ln w="9525">
            <a:noFill/>
            <a:miter lim="800000"/>
            <a:headEnd/>
            <a:tailEnd/>
          </a:ln>
        </p:spPr>
      </p:pic>
      <p:pic>
        <p:nvPicPr>
          <p:cNvPr id="25" name="Picture 16"/>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047658" y="6309303"/>
            <a:ext cx="1008111" cy="548694"/>
          </a:xfrm>
          <a:prstGeom prst="rect">
            <a:avLst/>
          </a:prstGeom>
          <a:noFill/>
          <a:ln w="9525">
            <a:noFill/>
            <a:miter lim="800000"/>
            <a:headEnd/>
            <a:tailEnd/>
          </a:ln>
        </p:spPr>
      </p:pic>
      <p:pic>
        <p:nvPicPr>
          <p:cNvPr id="26" name="Picture 17"/>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055769" y="6309321"/>
            <a:ext cx="1424351" cy="548680"/>
          </a:xfrm>
          <a:prstGeom prst="rect">
            <a:avLst/>
          </a:prstGeom>
          <a:noFill/>
          <a:ln w="9525">
            <a:noFill/>
            <a:miter lim="800000"/>
            <a:headEnd/>
            <a:tailEnd/>
          </a:ln>
        </p:spPr>
      </p:pic>
      <p:pic>
        <p:nvPicPr>
          <p:cNvPr id="27" name="Picture 18"/>
          <p:cNvPicPr>
            <a:picLocks noChangeAspect="1" noChangeArrowheads="1"/>
          </p:cNvPicPr>
          <p:nvPr/>
        </p:nvPicPr>
        <p:blipFill>
          <a:blip r:embed="rId6" cstate="print">
            <a:duotone>
              <a:schemeClr val="accent1">
                <a:shade val="45000"/>
                <a:satMod val="135000"/>
              </a:schemeClr>
              <a:prstClr val="white"/>
            </a:duotone>
          </a:blip>
          <a:srcRect r="44438"/>
          <a:stretch>
            <a:fillRect/>
          </a:stretch>
        </p:blipFill>
        <p:spPr bwMode="auto">
          <a:xfrm>
            <a:off x="8423920" y="6381328"/>
            <a:ext cx="720080" cy="486840"/>
          </a:xfrm>
          <a:prstGeom prst="rect">
            <a:avLst/>
          </a:prstGeom>
          <a:noFill/>
          <a:ln w="9525">
            <a:noFill/>
            <a:miter lim="800000"/>
            <a:headEnd/>
            <a:tailEnd/>
          </a:ln>
        </p:spPr>
      </p:pic>
    </p:spTree>
    <p:extLst>
      <p:ext uri="{BB962C8B-B14F-4D97-AF65-F5344CB8AC3E}">
        <p14:creationId xmlns:p14="http://schemas.microsoft.com/office/powerpoint/2010/main" val="688807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10</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812948235"/>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15616" y="178826"/>
            <a:ext cx="7908726"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400" dirty="0"/>
              <a:t>Нормативным правовым </a:t>
            </a:r>
            <a:r>
              <a:rPr lang="ru-RU" sz="2400" dirty="0" smtClean="0"/>
              <a:t>актом, </a:t>
            </a:r>
            <a:r>
              <a:rPr lang="ru-RU" sz="2400" dirty="0"/>
              <a:t>содержащим обязательные требования, должен предусматриваться </a:t>
            </a:r>
            <a:r>
              <a:rPr lang="ru-RU" sz="2400" b="1" i="1" dirty="0"/>
              <a:t>срок его действия</a:t>
            </a:r>
            <a:r>
              <a:rPr lang="ru-RU" sz="2400" dirty="0"/>
              <a:t>, который </a:t>
            </a:r>
            <a:r>
              <a:rPr lang="ru-RU" sz="2400" b="1" i="1" dirty="0"/>
              <a:t>не может превышать шесть лет со дня его вступления в силу</a:t>
            </a:r>
            <a:r>
              <a:rPr lang="ru-RU" sz="2400" dirty="0"/>
              <a:t>, за исключением случаев, установленных федеральным законом или принятым в соответствии с ним нормативным правовым актом Правительства </a:t>
            </a:r>
            <a:r>
              <a:rPr lang="ru-RU" sz="2400" dirty="0" smtClean="0"/>
              <a:t>РФ.</a:t>
            </a:r>
          </a:p>
          <a:p>
            <a:pPr indent="361950" algn="just">
              <a:lnSpc>
                <a:spcPct val="80000"/>
              </a:lnSpc>
              <a:spcBef>
                <a:spcPts val="0"/>
              </a:spcBef>
              <a:spcAft>
                <a:spcPts val="1200"/>
              </a:spcAft>
            </a:pPr>
            <a:r>
              <a:rPr lang="ru-RU" sz="2400" dirty="0"/>
              <a:t>По результатам оценки применения обязательных требований в порядке, определяемом Правительством </a:t>
            </a:r>
            <a:r>
              <a:rPr lang="ru-RU" sz="2400" dirty="0" smtClean="0"/>
              <a:t>РФ, </a:t>
            </a:r>
            <a:r>
              <a:rPr lang="ru-RU" sz="2400" dirty="0"/>
              <a:t>может быть принято решение о </a:t>
            </a:r>
            <a:r>
              <a:rPr lang="ru-RU" sz="2400" b="1" i="1" dirty="0"/>
              <a:t>продлении </a:t>
            </a:r>
            <a:r>
              <a:rPr lang="ru-RU" sz="2400" b="1" i="1" dirty="0" smtClean="0"/>
              <a:t>срока </a:t>
            </a:r>
            <a:r>
              <a:rPr lang="ru-RU" sz="2400" b="1" i="1" dirty="0"/>
              <a:t>его действия не более чем на шесть лет</a:t>
            </a:r>
            <a:r>
              <a:rPr lang="ru-RU" sz="2400" dirty="0"/>
              <a:t>.</a:t>
            </a:r>
            <a:endParaRPr lang="ru-RU" sz="2400" dirty="0" smtClean="0"/>
          </a:p>
        </p:txBody>
      </p:sp>
    </p:spTree>
    <p:extLst>
      <p:ext uri="{BB962C8B-B14F-4D97-AF65-F5344CB8AC3E}">
        <p14:creationId xmlns:p14="http://schemas.microsoft.com/office/powerpoint/2010/main" val="1973661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11</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995199475"/>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15616" y="178826"/>
            <a:ext cx="7908726"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400" dirty="0"/>
              <a:t>В случае действия противоречащих друг другу обязательных </a:t>
            </a:r>
            <a:r>
              <a:rPr lang="ru-RU" sz="2400" dirty="0" smtClean="0"/>
              <a:t>требований, </a:t>
            </a:r>
            <a:r>
              <a:rPr lang="ru-RU" sz="2400" dirty="0"/>
              <a:t>установленных нормативными правовыми актами разной юридической силы, </a:t>
            </a:r>
            <a:r>
              <a:rPr lang="ru-RU" sz="2400" b="1" i="1" dirty="0"/>
              <a:t>подлежат применению обязательные требования, установленные нормативным правовым актом большей юридической силы</a:t>
            </a:r>
            <a:r>
              <a:rPr lang="ru-RU" sz="2400" dirty="0"/>
              <a:t>. </a:t>
            </a:r>
            <a:endParaRPr lang="ru-RU" sz="2400" dirty="0" smtClean="0"/>
          </a:p>
          <a:p>
            <a:pPr indent="361950" algn="just">
              <a:lnSpc>
                <a:spcPct val="80000"/>
              </a:lnSpc>
              <a:spcBef>
                <a:spcPts val="0"/>
              </a:spcBef>
              <a:spcAft>
                <a:spcPts val="1200"/>
              </a:spcAft>
            </a:pPr>
            <a:r>
              <a:rPr lang="ru-RU" sz="2400" dirty="0" smtClean="0"/>
              <a:t>В </a:t>
            </a:r>
            <a:r>
              <a:rPr lang="ru-RU" sz="2400" dirty="0"/>
              <a:t>случае действия противоречащих друг другу обязательных </a:t>
            </a:r>
            <a:r>
              <a:rPr lang="ru-RU" sz="2400" dirty="0" smtClean="0"/>
              <a:t>требований, </a:t>
            </a:r>
            <a:r>
              <a:rPr lang="ru-RU" sz="2400" dirty="0"/>
              <a:t>установленных нормативными правовыми актами равной юридической силы, </a:t>
            </a:r>
            <a:r>
              <a:rPr lang="ru-RU" sz="2400" b="1" i="1" dirty="0"/>
              <a:t>лицо считается добросовестно соблюдающим обязательные требования и не подлежит привлечению к ответственности, если оно обеспечило соблюдение одного из таких обязательных требований</a:t>
            </a:r>
            <a:r>
              <a:rPr lang="ru-RU" sz="2400" dirty="0" smtClean="0"/>
              <a:t>.</a:t>
            </a:r>
          </a:p>
        </p:txBody>
      </p:sp>
    </p:spTree>
    <p:extLst>
      <p:ext uri="{BB962C8B-B14F-4D97-AF65-F5344CB8AC3E}">
        <p14:creationId xmlns:p14="http://schemas.microsoft.com/office/powerpoint/2010/main" val="4003905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12</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447020172"/>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15616" y="178826"/>
            <a:ext cx="7908726"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400" dirty="0" smtClean="0"/>
              <a:t>В случае отмены нормативного </a:t>
            </a:r>
            <a:r>
              <a:rPr lang="ru-RU" sz="2400" dirty="0"/>
              <a:t>правового акта, которым установлено полномочие по принятию </a:t>
            </a:r>
            <a:r>
              <a:rPr lang="ru-RU" sz="2400" dirty="0" smtClean="0"/>
              <a:t>обязательных требований, ранее изданные </a:t>
            </a:r>
            <a:r>
              <a:rPr lang="ru-RU" sz="2400" dirty="0"/>
              <a:t>на основании отмененного </a:t>
            </a:r>
            <a:r>
              <a:rPr lang="ru-RU" sz="2400" dirty="0" smtClean="0"/>
              <a:t>НПА обязательные требования не </a:t>
            </a:r>
            <a:r>
              <a:rPr lang="ru-RU" sz="2400" dirty="0"/>
              <a:t>подлежат применению на территории Российской </a:t>
            </a:r>
            <a:r>
              <a:rPr lang="ru-RU" sz="2400" dirty="0" smtClean="0"/>
              <a:t>Федерации. </a:t>
            </a:r>
          </a:p>
          <a:p>
            <a:pPr indent="361950" algn="just">
              <a:lnSpc>
                <a:spcPct val="80000"/>
              </a:lnSpc>
              <a:spcBef>
                <a:spcPts val="0"/>
              </a:spcBef>
              <a:spcAft>
                <a:spcPts val="1200"/>
              </a:spcAft>
            </a:pPr>
            <a:r>
              <a:rPr lang="ru-RU" sz="2400" dirty="0" smtClean="0"/>
              <a:t>Обязательные требования не подлежат применению </a:t>
            </a:r>
            <a:r>
              <a:rPr lang="ru-RU" sz="2400" dirty="0"/>
              <a:t>со дня отмены </a:t>
            </a:r>
            <a:r>
              <a:rPr lang="ru-RU" sz="2400" dirty="0" smtClean="0"/>
              <a:t>нормативного </a:t>
            </a:r>
            <a:r>
              <a:rPr lang="ru-RU" sz="2400" dirty="0"/>
              <a:t>правового акта, которым было установлено полномочие по </a:t>
            </a:r>
            <a:r>
              <a:rPr lang="ru-RU" sz="2400" dirty="0" smtClean="0"/>
              <a:t>принятию этих обязательных требований, </a:t>
            </a:r>
            <a:r>
              <a:rPr lang="ru-RU" sz="2400" dirty="0"/>
              <a:t>при условии, что полномочие по принятию </a:t>
            </a:r>
            <a:r>
              <a:rPr lang="ru-RU" sz="2400" dirty="0" smtClean="0"/>
              <a:t>обязательных требований </a:t>
            </a:r>
            <a:r>
              <a:rPr lang="ru-RU" sz="2400" dirty="0"/>
              <a:t>не было установлено иным нормативным правовым актом</a:t>
            </a:r>
            <a:r>
              <a:rPr lang="ru-RU" sz="2400" dirty="0" smtClean="0"/>
              <a:t>.</a:t>
            </a:r>
          </a:p>
          <a:p>
            <a:pPr indent="361950" algn="ctr">
              <a:lnSpc>
                <a:spcPct val="80000"/>
              </a:lnSpc>
              <a:spcBef>
                <a:spcPts val="0"/>
              </a:spcBef>
              <a:spcAft>
                <a:spcPts val="1200"/>
              </a:spcAft>
            </a:pPr>
            <a:r>
              <a:rPr lang="ru-RU" sz="2400" b="1" i="1" dirty="0" smtClean="0"/>
              <a:t>Это, на мой взгляд, не касается федеральных и региональных органов исполнительной власти (см. п. 12 статьи 2 - слайд 8).</a:t>
            </a:r>
          </a:p>
        </p:txBody>
      </p:sp>
    </p:spTree>
    <p:extLst>
      <p:ext uri="{BB962C8B-B14F-4D97-AF65-F5344CB8AC3E}">
        <p14:creationId xmlns:p14="http://schemas.microsoft.com/office/powerpoint/2010/main" val="151175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13</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923150675"/>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55600"/>
            <a:r>
              <a:rPr lang="ru-RU" sz="2800" dirty="0"/>
              <a:t>Принципами установления и оценки применения обязательных требований являются:</a:t>
            </a:r>
          </a:p>
          <a:p>
            <a:pPr marL="893763" indent="-366713">
              <a:spcAft>
                <a:spcPts val="600"/>
              </a:spcAft>
            </a:pPr>
            <a:r>
              <a:rPr lang="ru-RU" sz="2800" dirty="0"/>
              <a:t>1) законность;</a:t>
            </a:r>
          </a:p>
          <a:p>
            <a:pPr marL="893763" indent="-366713">
              <a:spcAft>
                <a:spcPts val="600"/>
              </a:spcAft>
            </a:pPr>
            <a:r>
              <a:rPr lang="ru-RU" sz="2800" dirty="0"/>
              <a:t>2) </a:t>
            </a:r>
            <a:r>
              <a:rPr lang="ru-RU" sz="2800" dirty="0" smtClean="0"/>
              <a:t>обоснованность;</a:t>
            </a:r>
            <a:endParaRPr lang="ru-RU" sz="2800" dirty="0"/>
          </a:p>
          <a:p>
            <a:pPr marL="893763" indent="-366713">
              <a:spcAft>
                <a:spcPts val="600"/>
              </a:spcAft>
            </a:pPr>
            <a:r>
              <a:rPr lang="ru-RU" sz="2800" dirty="0"/>
              <a:t>3) правовая определенность и системность;</a:t>
            </a:r>
          </a:p>
          <a:p>
            <a:pPr marL="893763" indent="-366713">
              <a:spcAft>
                <a:spcPts val="600"/>
              </a:spcAft>
            </a:pPr>
            <a:r>
              <a:rPr lang="ru-RU" sz="2800" dirty="0"/>
              <a:t>4) открытость и предсказуемость;</a:t>
            </a:r>
          </a:p>
          <a:p>
            <a:pPr marL="893763" indent="-366713">
              <a:spcAft>
                <a:spcPts val="600"/>
              </a:spcAft>
            </a:pPr>
            <a:r>
              <a:rPr lang="ru-RU" sz="2800" dirty="0"/>
              <a:t>5) </a:t>
            </a:r>
            <a:r>
              <a:rPr lang="ru-RU" sz="2800" dirty="0" smtClean="0"/>
              <a:t>исполнимость.</a:t>
            </a:r>
            <a:endParaRPr lang="ru-RU" sz="2400" dirty="0"/>
          </a:p>
        </p:txBody>
      </p:sp>
    </p:spTree>
    <p:extLst>
      <p:ext uri="{BB962C8B-B14F-4D97-AF65-F5344CB8AC3E}">
        <p14:creationId xmlns:p14="http://schemas.microsoft.com/office/powerpoint/2010/main" val="54445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14</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2257805193"/>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1160463">
              <a:spcAft>
                <a:spcPts val="600"/>
              </a:spcAft>
            </a:pPr>
            <a:r>
              <a:rPr lang="ru-RU" sz="2800" b="1" dirty="0"/>
              <a:t>Законность</a:t>
            </a:r>
          </a:p>
          <a:p>
            <a:pPr indent="361950"/>
            <a:r>
              <a:rPr lang="ru-RU" sz="2200" dirty="0"/>
              <a:t>Обязательные требования устанавливаются </a:t>
            </a:r>
            <a:r>
              <a:rPr lang="ru-RU" sz="2200" dirty="0" smtClean="0"/>
              <a:t>исключительно </a:t>
            </a:r>
            <a:r>
              <a:rPr lang="ru-RU" sz="2200" dirty="0"/>
              <a:t>в </a:t>
            </a:r>
            <a:r>
              <a:rPr lang="ru-RU" sz="2200" dirty="0" smtClean="0"/>
              <a:t>целях: </a:t>
            </a:r>
          </a:p>
          <a:p>
            <a:pPr marL="723900" indent="-342900">
              <a:buFont typeface="Wingdings" panose="05000000000000000000" pitchFamily="2" charset="2"/>
              <a:buChar char="ü"/>
              <a:tabLst>
                <a:tab pos="723900" algn="l"/>
              </a:tabLst>
            </a:pPr>
            <a:r>
              <a:rPr lang="ru-RU" sz="2200" dirty="0" smtClean="0"/>
              <a:t>защиты </a:t>
            </a:r>
            <a:r>
              <a:rPr lang="ru-RU" sz="2200" dirty="0"/>
              <a:t>жизни, здоровья </a:t>
            </a:r>
            <a:r>
              <a:rPr lang="ru-RU" sz="2200" dirty="0" smtClean="0"/>
              <a:t>людей и нравственности;</a:t>
            </a:r>
          </a:p>
          <a:p>
            <a:pPr marL="723900" indent="-342900">
              <a:buFont typeface="Wingdings" panose="05000000000000000000" pitchFamily="2" charset="2"/>
              <a:buChar char="ü"/>
              <a:tabLst>
                <a:tab pos="723900" algn="l"/>
              </a:tabLst>
            </a:pPr>
            <a:r>
              <a:rPr lang="ru-RU" sz="2200" dirty="0" smtClean="0"/>
              <a:t>прав </a:t>
            </a:r>
            <a:r>
              <a:rPr lang="ru-RU" sz="2200" dirty="0"/>
              <a:t>и законных интересов граждан и </a:t>
            </a:r>
            <a:r>
              <a:rPr lang="ru-RU" sz="2200" dirty="0" smtClean="0"/>
              <a:t>организаций</a:t>
            </a:r>
            <a:r>
              <a:rPr lang="ru-RU" sz="2200" dirty="0"/>
              <a:t>;</a:t>
            </a:r>
            <a:endParaRPr lang="ru-RU" sz="2200" dirty="0" smtClean="0"/>
          </a:p>
          <a:p>
            <a:pPr marL="723900" indent="-342900">
              <a:buFont typeface="Wingdings" panose="05000000000000000000" pitchFamily="2" charset="2"/>
              <a:buChar char="ü"/>
              <a:tabLst>
                <a:tab pos="723900" algn="l"/>
              </a:tabLst>
            </a:pPr>
            <a:r>
              <a:rPr lang="ru-RU" sz="2200" dirty="0" err="1" smtClean="0"/>
              <a:t>непричинения</a:t>
            </a:r>
            <a:r>
              <a:rPr lang="ru-RU" sz="2200" dirty="0" smtClean="0"/>
              <a:t> </a:t>
            </a:r>
            <a:r>
              <a:rPr lang="ru-RU" sz="2200" dirty="0"/>
              <a:t>вреда (ущерба) животным, растениям, окружающей </a:t>
            </a:r>
            <a:r>
              <a:rPr lang="ru-RU" sz="2200" dirty="0" smtClean="0"/>
              <a:t>среде</a:t>
            </a:r>
            <a:r>
              <a:rPr lang="ru-RU" sz="2200" dirty="0"/>
              <a:t>;</a:t>
            </a:r>
            <a:endParaRPr lang="ru-RU" sz="2200" dirty="0" smtClean="0"/>
          </a:p>
          <a:p>
            <a:pPr marL="723900" indent="-342900">
              <a:buFont typeface="Wingdings" panose="05000000000000000000" pitchFamily="2" charset="2"/>
              <a:buChar char="ü"/>
              <a:tabLst>
                <a:tab pos="723900" algn="l"/>
              </a:tabLst>
            </a:pPr>
            <a:r>
              <a:rPr lang="ru-RU" sz="2200" dirty="0" err="1"/>
              <a:t>непричинения</a:t>
            </a:r>
            <a:r>
              <a:rPr lang="ru-RU" sz="2200" dirty="0"/>
              <a:t> вреда </a:t>
            </a:r>
            <a:r>
              <a:rPr lang="ru-RU" sz="2200" dirty="0" smtClean="0"/>
              <a:t>обороне </a:t>
            </a:r>
            <a:r>
              <a:rPr lang="ru-RU" sz="2200" dirty="0"/>
              <a:t>страны и безопасности </a:t>
            </a:r>
            <a:r>
              <a:rPr lang="ru-RU" sz="2200" dirty="0" smtClean="0"/>
              <a:t>государства</a:t>
            </a:r>
            <a:r>
              <a:rPr lang="ru-RU" sz="2200" dirty="0"/>
              <a:t>;</a:t>
            </a:r>
            <a:endParaRPr lang="ru-RU" sz="2200" dirty="0" smtClean="0"/>
          </a:p>
          <a:p>
            <a:pPr marL="723900" indent="-342900">
              <a:buFont typeface="Wingdings" panose="05000000000000000000" pitchFamily="2" charset="2"/>
              <a:buChar char="ü"/>
              <a:tabLst>
                <a:tab pos="723900" algn="l"/>
              </a:tabLst>
            </a:pPr>
            <a:r>
              <a:rPr lang="ru-RU" sz="2200" dirty="0" err="1"/>
              <a:t>непричинения</a:t>
            </a:r>
            <a:r>
              <a:rPr lang="ru-RU" sz="2200" dirty="0"/>
              <a:t> вреда </a:t>
            </a:r>
            <a:r>
              <a:rPr lang="ru-RU" sz="2200" dirty="0" smtClean="0"/>
              <a:t>объектам </a:t>
            </a:r>
            <a:r>
              <a:rPr lang="ru-RU" sz="2200" dirty="0"/>
              <a:t>культурного </a:t>
            </a:r>
            <a:r>
              <a:rPr lang="ru-RU" sz="2200" dirty="0" smtClean="0"/>
              <a:t>наследия</a:t>
            </a:r>
            <a:r>
              <a:rPr lang="ru-RU" sz="2200" dirty="0"/>
              <a:t>;</a:t>
            </a:r>
            <a:endParaRPr lang="ru-RU" sz="2200" dirty="0" smtClean="0"/>
          </a:p>
          <a:p>
            <a:pPr marL="723900" indent="-342900">
              <a:buFont typeface="Wingdings" panose="05000000000000000000" pitchFamily="2" charset="2"/>
              <a:buChar char="ü"/>
              <a:tabLst>
                <a:tab pos="723900" algn="l"/>
              </a:tabLst>
            </a:pPr>
            <a:r>
              <a:rPr lang="ru-RU" sz="2200" dirty="0" smtClean="0"/>
              <a:t>защиты </a:t>
            </a:r>
            <a:r>
              <a:rPr lang="ru-RU" sz="2200" dirty="0"/>
              <a:t>иных охраняемых законом </a:t>
            </a:r>
            <a:r>
              <a:rPr lang="ru-RU" sz="2200" dirty="0" smtClean="0"/>
              <a:t>ценностей.</a:t>
            </a:r>
          </a:p>
          <a:p>
            <a:pPr indent="361950">
              <a:spcBef>
                <a:spcPts val="600"/>
              </a:spcBef>
            </a:pPr>
            <a:r>
              <a:rPr lang="ru-RU" sz="2200" dirty="0" smtClean="0"/>
              <a:t>Далее все это - </a:t>
            </a:r>
            <a:r>
              <a:rPr lang="ru-RU" sz="2400" b="1" i="1" dirty="0"/>
              <a:t>охраняемые законом </a:t>
            </a:r>
            <a:r>
              <a:rPr lang="ru-RU" sz="2400" b="1" i="1" dirty="0" smtClean="0"/>
              <a:t>ценности</a:t>
            </a:r>
            <a:r>
              <a:rPr lang="ru-RU" sz="2200" dirty="0" smtClean="0"/>
              <a:t>.</a:t>
            </a:r>
          </a:p>
          <a:p>
            <a:pPr indent="361950" algn="ctr">
              <a:spcBef>
                <a:spcPts val="600"/>
              </a:spcBef>
            </a:pPr>
            <a:r>
              <a:rPr lang="ru-RU" sz="2400" b="1" i="1" dirty="0">
                <a:solidFill>
                  <a:srgbClr val="FF0000"/>
                </a:solidFill>
              </a:rPr>
              <a:t>Применение обязательных требований по аналогии не допускается.</a:t>
            </a:r>
          </a:p>
        </p:txBody>
      </p:sp>
    </p:spTree>
    <p:extLst>
      <p:ext uri="{BB962C8B-B14F-4D97-AF65-F5344CB8AC3E}">
        <p14:creationId xmlns:p14="http://schemas.microsoft.com/office/powerpoint/2010/main" val="136593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15</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714015401"/>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600"/>
              </a:spcAft>
            </a:pPr>
            <a:r>
              <a:rPr lang="ru-RU" sz="2800" b="1" dirty="0"/>
              <a:t>Обоснованность обязательных требований</a:t>
            </a:r>
          </a:p>
          <a:p>
            <a:pPr indent="361950"/>
            <a:r>
              <a:rPr lang="ru-RU" sz="2400" dirty="0"/>
              <a:t>Необходимыми условиями установления обязательных требований являются наличие риска причинения вреда (ущерба) охраняемым законом ценностям, </a:t>
            </a:r>
            <a:r>
              <a:rPr lang="ru-RU" sz="2400" dirty="0" smtClean="0"/>
              <a:t>а также </a:t>
            </a:r>
            <a:r>
              <a:rPr lang="ru-RU" sz="2400" dirty="0"/>
              <a:t>возможность и достаточность установления обязательных требований в качестве мер защиты охраняемых законом ценностей</a:t>
            </a:r>
            <a:r>
              <a:rPr lang="ru-RU" sz="2400" dirty="0" smtClean="0"/>
              <a:t>.</a:t>
            </a:r>
          </a:p>
          <a:p>
            <a:pPr indent="361950"/>
            <a:r>
              <a:rPr lang="ru-RU" sz="2400" dirty="0"/>
              <a:t>Обязательные требования должны соответствовать современному уровню развития науки, техники и технологий в соответствующей сфере деятельности, развития национальной экономики и материально-технической базы.</a:t>
            </a:r>
            <a:endParaRPr lang="ru-RU" sz="2200" dirty="0" smtClean="0"/>
          </a:p>
        </p:txBody>
      </p:sp>
    </p:spTree>
    <p:extLst>
      <p:ext uri="{BB962C8B-B14F-4D97-AF65-F5344CB8AC3E}">
        <p14:creationId xmlns:p14="http://schemas.microsoft.com/office/powerpoint/2010/main" val="180612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16</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2859387648"/>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spcAft>
                <a:spcPts val="600"/>
              </a:spcAft>
            </a:pPr>
            <a:r>
              <a:rPr lang="ru-RU" sz="2300" b="1" dirty="0"/>
              <a:t>Обоснованность обязательных </a:t>
            </a:r>
            <a:r>
              <a:rPr lang="ru-RU" sz="2300" b="1" dirty="0" smtClean="0"/>
              <a:t>требований 2</a:t>
            </a:r>
            <a:endParaRPr lang="ru-RU" sz="2300" b="1" dirty="0"/>
          </a:p>
          <a:p>
            <a:pPr indent="361950" algn="just"/>
            <a:r>
              <a:rPr lang="ru-RU" sz="2400" b="1" i="1" dirty="0"/>
              <a:t>Оценка наличия риска причинения вреда </a:t>
            </a:r>
            <a:r>
              <a:rPr lang="ru-RU" sz="2400" dirty="0" smtClean="0"/>
              <a:t>охраняемым </a:t>
            </a:r>
            <a:r>
              <a:rPr lang="ru-RU" sz="2400" dirty="0"/>
              <a:t>законом ценностям, </a:t>
            </a:r>
            <a:r>
              <a:rPr lang="ru-RU" sz="2400" dirty="0" smtClean="0"/>
              <a:t>проводится </a:t>
            </a:r>
            <a:r>
              <a:rPr lang="ru-RU" sz="2400" dirty="0"/>
              <a:t>федеральным органом исполнительной власти </a:t>
            </a:r>
            <a:r>
              <a:rPr lang="ru-RU" sz="2400" dirty="0" smtClean="0"/>
              <a:t>при </a:t>
            </a:r>
            <a:r>
              <a:rPr lang="ru-RU" sz="2400" dirty="0"/>
              <a:t>разработке проекта </a:t>
            </a:r>
            <a:r>
              <a:rPr lang="ru-RU" sz="2400" dirty="0" smtClean="0"/>
              <a:t>НПА, </a:t>
            </a:r>
            <a:r>
              <a:rPr lang="ru-RU" sz="2400" dirty="0"/>
              <a:t>устанавливающего обязательные требования</a:t>
            </a:r>
            <a:r>
              <a:rPr lang="ru-RU" sz="2400" dirty="0" smtClean="0"/>
              <a:t>, и </a:t>
            </a:r>
            <a:r>
              <a:rPr lang="ru-RU" sz="2400" b="1" i="1" dirty="0"/>
              <a:t>должна основываться на анализе объективной и регулярно собираемой информации об уровне причиненного охраняемым законом ценностям </a:t>
            </a:r>
            <a:r>
              <a:rPr lang="ru-RU" sz="2400" b="1" i="1" dirty="0" smtClean="0"/>
              <a:t>вреда</a:t>
            </a:r>
            <a:r>
              <a:rPr lang="ru-RU" sz="2400" dirty="0" smtClean="0"/>
              <a:t>.</a:t>
            </a:r>
          </a:p>
          <a:p>
            <a:pPr indent="361950" algn="just"/>
            <a:r>
              <a:rPr lang="ru-RU" sz="2400" dirty="0"/>
              <a:t>При установлении обязательных требований </a:t>
            </a:r>
            <a:r>
              <a:rPr lang="ru-RU" sz="2400" b="1" i="1" dirty="0"/>
              <a:t>оцениваются </a:t>
            </a:r>
            <a:r>
              <a:rPr lang="ru-RU" sz="2400" b="1" i="1" dirty="0" smtClean="0"/>
              <a:t>также наличие </a:t>
            </a:r>
            <a:r>
              <a:rPr lang="ru-RU" sz="2400" b="1" i="1" dirty="0"/>
              <a:t>и эффективность применения альтернативных мер </a:t>
            </a:r>
            <a:r>
              <a:rPr lang="ru-RU" sz="2400" dirty="0"/>
              <a:t>по недопущению причинения вреда </a:t>
            </a:r>
            <a:r>
              <a:rPr lang="ru-RU" sz="2400" dirty="0" smtClean="0"/>
              <a:t>охраняемым </a:t>
            </a:r>
            <a:r>
              <a:rPr lang="ru-RU" sz="2400" dirty="0"/>
              <a:t>законом ценностям.</a:t>
            </a:r>
            <a:endParaRPr lang="ru-RU" sz="2400" dirty="0" smtClean="0"/>
          </a:p>
        </p:txBody>
      </p:sp>
    </p:spTree>
    <p:extLst>
      <p:ext uri="{BB962C8B-B14F-4D97-AF65-F5344CB8AC3E}">
        <p14:creationId xmlns:p14="http://schemas.microsoft.com/office/powerpoint/2010/main" val="101836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17</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4182572242"/>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600"/>
              </a:spcAft>
            </a:pPr>
            <a:r>
              <a:rPr lang="ru-RU" sz="2800" b="1" dirty="0"/>
              <a:t>Правовая определенность </a:t>
            </a:r>
            <a:r>
              <a:rPr lang="ru-RU" sz="2800" b="1" dirty="0" smtClean="0"/>
              <a:t/>
            </a:r>
            <a:br>
              <a:rPr lang="ru-RU" sz="2800" b="1" dirty="0" smtClean="0"/>
            </a:br>
            <a:r>
              <a:rPr lang="ru-RU" sz="2800" b="1" dirty="0" smtClean="0"/>
              <a:t>и системность</a:t>
            </a:r>
          </a:p>
          <a:p>
            <a:pPr indent="361950" algn="just">
              <a:spcAft>
                <a:spcPts val="600"/>
              </a:spcAft>
            </a:pPr>
            <a:r>
              <a:rPr lang="ru-RU" sz="2000" dirty="0"/>
              <a:t>Содержание обязательных требований должно отвечать принципу правовой определенности, то есть быть ясным, логичным, понятным как </a:t>
            </a:r>
            <a:r>
              <a:rPr lang="ru-RU" sz="2000" dirty="0" err="1"/>
              <a:t>правоприменителю</a:t>
            </a:r>
            <a:r>
              <a:rPr lang="ru-RU" sz="2000" dirty="0"/>
              <a:t>, так и иным лицам, не должно приводить к противоречиям при их применении, а также должно быть согласованным с целями и принципами законодательного регулирования той или иной сферы и правовой системы в целом</a:t>
            </a:r>
            <a:r>
              <a:rPr lang="ru-RU" sz="2000" dirty="0" smtClean="0"/>
              <a:t>.</a:t>
            </a:r>
          </a:p>
          <a:p>
            <a:pPr indent="361950" algn="just">
              <a:spcAft>
                <a:spcPts val="600"/>
              </a:spcAft>
            </a:pPr>
            <a:r>
              <a:rPr lang="ru-RU" sz="2000" dirty="0"/>
              <a:t>Обязательные требования должны находиться в системном единстве, обеспечивающем отсутствие дублирования обязательных требований, а также противоречий между ними</a:t>
            </a:r>
            <a:r>
              <a:rPr lang="ru-RU" sz="2000" dirty="0" smtClean="0"/>
              <a:t>.</a:t>
            </a:r>
          </a:p>
          <a:p>
            <a:pPr indent="361950" algn="just">
              <a:spcAft>
                <a:spcPts val="600"/>
              </a:spcAft>
            </a:pPr>
            <a:r>
              <a:rPr lang="ru-RU" sz="2000" dirty="0"/>
              <a:t>Обязательные </a:t>
            </a:r>
            <a:r>
              <a:rPr lang="ru-RU" sz="2000" dirty="0" smtClean="0"/>
              <a:t>требования, установленные в отношении одного и того же предмета регулирования, не должны противоречить друг другу.</a:t>
            </a:r>
          </a:p>
        </p:txBody>
      </p:sp>
    </p:spTree>
    <p:extLst>
      <p:ext uri="{BB962C8B-B14F-4D97-AF65-F5344CB8AC3E}">
        <p14:creationId xmlns:p14="http://schemas.microsoft.com/office/powerpoint/2010/main" val="1247069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18</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503390383"/>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600"/>
              </a:spcAft>
            </a:pPr>
            <a:r>
              <a:rPr lang="ru-RU" sz="2800" b="1" dirty="0" smtClean="0"/>
              <a:t>Открытость </a:t>
            </a:r>
            <a:r>
              <a:rPr lang="ru-RU" sz="2800" b="1" dirty="0"/>
              <a:t>и </a:t>
            </a:r>
            <a:r>
              <a:rPr lang="ru-RU" sz="2800" b="1" dirty="0" smtClean="0"/>
              <a:t>предсказуемость</a:t>
            </a:r>
          </a:p>
          <a:p>
            <a:pPr indent="361950" algn="just">
              <a:spcAft>
                <a:spcPts val="600"/>
              </a:spcAft>
            </a:pPr>
            <a:r>
              <a:rPr lang="ru-RU" sz="2400" dirty="0"/>
              <a:t>Проекты нормативных правовых актов, устанавливающих обязательные требования, подлежат публичному обсуждению</a:t>
            </a:r>
            <a:r>
              <a:rPr lang="ru-RU" sz="2400" dirty="0" smtClean="0"/>
              <a:t>.</a:t>
            </a:r>
          </a:p>
          <a:p>
            <a:pPr indent="361950" algn="just">
              <a:spcAft>
                <a:spcPts val="600"/>
              </a:spcAft>
            </a:pPr>
            <a:r>
              <a:rPr lang="ru-RU" sz="2400" dirty="0"/>
              <a:t>Сроки вступления в силу нормативного правового акта, устанавливающего обязательные требования, должны определяться исходя из сроков, необходимых органам государственной власти, гражданам и организациям для подготовки к осуществлению деятельности в соответствии с устанавливаемыми обязательными требованиями</a:t>
            </a:r>
            <a:r>
              <a:rPr lang="ru-RU" sz="2400" dirty="0" smtClean="0"/>
              <a:t>.</a:t>
            </a:r>
          </a:p>
        </p:txBody>
      </p:sp>
    </p:spTree>
    <p:extLst>
      <p:ext uri="{BB962C8B-B14F-4D97-AF65-F5344CB8AC3E}">
        <p14:creationId xmlns:p14="http://schemas.microsoft.com/office/powerpoint/2010/main" val="1961485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19</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312642727"/>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spcAft>
                <a:spcPts val="600"/>
              </a:spcAft>
            </a:pPr>
            <a:r>
              <a:rPr lang="ru-RU" sz="2000" b="1" dirty="0" smtClean="0"/>
              <a:t>Открытость </a:t>
            </a:r>
            <a:r>
              <a:rPr lang="ru-RU" sz="2000" b="1" dirty="0"/>
              <a:t>и </a:t>
            </a:r>
            <a:r>
              <a:rPr lang="ru-RU" sz="2000" b="1" dirty="0" smtClean="0"/>
              <a:t>предсказуемость 2</a:t>
            </a:r>
          </a:p>
          <a:p>
            <a:pPr indent="361950" algn="just">
              <a:spcAft>
                <a:spcPts val="600"/>
              </a:spcAft>
            </a:pPr>
            <a:r>
              <a:rPr lang="ru-RU" sz="2000" dirty="0"/>
              <a:t>Обязательные требования должны быть доведены до сведения лиц, обязанных их соблюдать, путем опубликования нормативных правовых актов, устанавливающих указанные обязательные требования, с соблюдением соответствующей процедуры. Не применяются обязательные требования, содержащиеся в не опубликованных в установленном порядке нормативных правовых актах</a:t>
            </a:r>
            <a:r>
              <a:rPr lang="ru-RU" sz="2000" dirty="0" smtClean="0"/>
              <a:t>.</a:t>
            </a:r>
          </a:p>
          <a:p>
            <a:pPr indent="361950" algn="just">
              <a:spcAft>
                <a:spcPts val="600"/>
              </a:spcAft>
            </a:pPr>
            <a:r>
              <a:rPr lang="ru-RU" sz="2000" dirty="0"/>
              <a:t>Перечень </a:t>
            </a:r>
            <a:r>
              <a:rPr lang="ru-RU" sz="2000" dirty="0" smtClean="0"/>
              <a:t>НПА, </a:t>
            </a:r>
            <a:r>
              <a:rPr lang="ru-RU" sz="2000" dirty="0"/>
              <a:t>содержащих обязательные требования, оценка соблюдения которых осуществляется в рамках государственного </a:t>
            </a:r>
            <a:r>
              <a:rPr lang="ru-RU" sz="2000" dirty="0" smtClean="0"/>
              <a:t>контроля, а также </a:t>
            </a:r>
            <a:r>
              <a:rPr lang="ru-RU" sz="2000" dirty="0"/>
              <a:t>привлечения к административной ответственности, </a:t>
            </a:r>
            <a:r>
              <a:rPr lang="ru-RU" sz="2000" dirty="0" smtClean="0"/>
              <a:t>подлежит </a:t>
            </a:r>
            <a:r>
              <a:rPr lang="ru-RU" sz="2000" dirty="0"/>
              <a:t>размещению на официальных сайтах органов государственной власти, осуществляющих государственный </a:t>
            </a:r>
            <a:r>
              <a:rPr lang="ru-RU" sz="2000" dirty="0" smtClean="0"/>
              <a:t>контроль, с </a:t>
            </a:r>
            <a:r>
              <a:rPr lang="ru-RU" sz="2000" dirty="0"/>
              <a:t>текстами действующих </a:t>
            </a:r>
            <a:r>
              <a:rPr lang="ru-RU" sz="2000" dirty="0" smtClean="0"/>
              <a:t>НПА. </a:t>
            </a:r>
            <a:r>
              <a:rPr lang="ru-RU" sz="2000" dirty="0"/>
              <a:t>Порядок размещения и актуализации перечней нормативных правовых </a:t>
            </a:r>
            <a:r>
              <a:rPr lang="ru-RU" sz="2000" dirty="0" smtClean="0"/>
              <a:t>актов, </a:t>
            </a:r>
            <a:r>
              <a:rPr lang="ru-RU" sz="2000" dirty="0"/>
              <a:t>содержащих обязательные требования, устанавливается Правительством Российской Федерации</a:t>
            </a:r>
            <a:r>
              <a:rPr lang="ru-RU" sz="2000" dirty="0" smtClean="0"/>
              <a:t>.</a:t>
            </a:r>
            <a:endParaRPr lang="ru-RU" sz="2200" dirty="0" smtClean="0"/>
          </a:p>
        </p:txBody>
      </p:sp>
    </p:spTree>
    <p:extLst>
      <p:ext uri="{BB962C8B-B14F-4D97-AF65-F5344CB8AC3E}">
        <p14:creationId xmlns:p14="http://schemas.microsoft.com/office/powerpoint/2010/main" val="242498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471544941"/>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911226" y="184531"/>
            <a:ext cx="8125270"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Bef>
                <a:spcPts val="0"/>
              </a:spcBef>
              <a:spcAft>
                <a:spcPts val="600"/>
              </a:spcAft>
            </a:pPr>
            <a:r>
              <a:rPr lang="ru-RU" sz="2400" b="1" i="1" dirty="0"/>
              <a:t>Федеральный закон от 31.07.2020 N 247-ФЗ</a:t>
            </a:r>
            <a:br>
              <a:rPr lang="ru-RU" sz="2400" b="1" i="1" dirty="0"/>
            </a:br>
            <a:r>
              <a:rPr lang="ru-RU" sz="2400" b="1" i="1" dirty="0"/>
              <a:t>"Об обязательных требованиях в Российской Федерации</a:t>
            </a:r>
            <a:r>
              <a:rPr lang="ru-RU" sz="2400" b="1" i="1" dirty="0" smtClean="0"/>
              <a:t>"</a:t>
            </a:r>
          </a:p>
          <a:p>
            <a:pPr indent="361950">
              <a:lnSpc>
                <a:spcPct val="80000"/>
              </a:lnSpc>
              <a:spcBef>
                <a:spcPts val="0"/>
              </a:spcBef>
              <a:spcAft>
                <a:spcPts val="0"/>
              </a:spcAft>
            </a:pPr>
            <a:r>
              <a:rPr lang="ru-RU" sz="2000" dirty="0" smtClean="0"/>
              <a:t>Кто успел почитать данный закон наверняка отметил существенную сложность в восприятии его содержания. Понять его требования при первом прочтении весьма сложно. На мой взгляд это связано с длинными базовыми формулировками, например, "</a:t>
            </a:r>
            <a:r>
              <a:rPr lang="ru-RU" sz="2000" b="1" i="1" dirty="0" smtClean="0"/>
              <a:t>При </a:t>
            </a:r>
            <a:r>
              <a:rPr lang="ru-RU" sz="2000" b="1" i="1" dirty="0"/>
              <a:t>отмене (признании утратившим силу) нормативного правового акта, которым установлено полномочие по принятию нормативного правового акта, содержащего обязательные требования, нормативные правовые акты, ранее изданные на основании отмененного (признанного утратившим силу) нормативного правового акта, не подлежат применению на территории Российской Федерации со дня отмены (признания утратившим силу) нормативного правового акта, которым было установлено полномочие по принятию такого акта, при условии, что полномочие по принятию соответствующего нормативного правового акта не было установлено иным нормативным правовым актом</a:t>
            </a:r>
            <a:r>
              <a:rPr lang="ru-RU" sz="2400" dirty="0" smtClean="0"/>
              <a:t>." </a:t>
            </a:r>
          </a:p>
          <a:p>
            <a:pPr indent="361950" algn="ctr">
              <a:lnSpc>
                <a:spcPct val="80000"/>
              </a:lnSpc>
              <a:spcBef>
                <a:spcPts val="0"/>
              </a:spcBef>
              <a:spcAft>
                <a:spcPts val="1200"/>
              </a:spcAft>
            </a:pPr>
            <a:r>
              <a:rPr lang="ru-RU" sz="2200" dirty="0" smtClean="0"/>
              <a:t>Попробуем разобраться в основных требованиях данного закона и будем делать акцент на нормы охраны труда и трудового права. </a:t>
            </a:r>
            <a:endParaRPr lang="ru-RU" sz="2200" dirty="0"/>
          </a:p>
        </p:txBody>
      </p:sp>
    </p:spTree>
    <p:extLst>
      <p:ext uri="{BB962C8B-B14F-4D97-AF65-F5344CB8AC3E}">
        <p14:creationId xmlns:p14="http://schemas.microsoft.com/office/powerpoint/2010/main" val="311429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20</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89754836"/>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spcAft>
                <a:spcPts val="600"/>
              </a:spcAft>
            </a:pPr>
            <a:r>
              <a:rPr lang="ru-RU" sz="2600" b="1" dirty="0"/>
              <a:t>Исполнимость обязательных требований</a:t>
            </a:r>
            <a:endParaRPr lang="ru-RU" sz="2600" b="1" dirty="0" smtClean="0"/>
          </a:p>
          <a:p>
            <a:pPr indent="361950">
              <a:spcAft>
                <a:spcPts val="600"/>
              </a:spcAft>
            </a:pPr>
            <a:r>
              <a:rPr lang="ru-RU" sz="2400" dirty="0"/>
              <a:t>Обязательные требования должны быть исполнимыми. При установлении обязательных требований оцениваются затраты лиц, в отношении которых они устанавливаются, на их исполнение. </a:t>
            </a:r>
            <a:r>
              <a:rPr lang="ru-RU" sz="2400" b="1" i="1" dirty="0"/>
              <a:t>Указанные затраты должны быть соразмерны рискам, предотвращаемым этими обязательными требованиями</a:t>
            </a:r>
            <a:r>
              <a:rPr lang="ru-RU" sz="2400" dirty="0"/>
              <a:t>, при обычных условиях гражданского оборота</a:t>
            </a:r>
            <a:r>
              <a:rPr lang="ru-RU" sz="2400" dirty="0" smtClean="0"/>
              <a:t>.</a:t>
            </a:r>
          </a:p>
          <a:p>
            <a:pPr indent="361950">
              <a:spcAft>
                <a:spcPts val="600"/>
              </a:spcAft>
            </a:pPr>
            <a:r>
              <a:rPr lang="ru-RU" sz="2400" dirty="0"/>
              <a:t>Установление обязательных требований, исключающих возможность исполнить другие обязательные требования, не допускается</a:t>
            </a:r>
            <a:r>
              <a:rPr lang="ru-RU" sz="2300" dirty="0" smtClean="0"/>
              <a:t>.</a:t>
            </a:r>
            <a:endParaRPr lang="ru-RU" sz="2200" dirty="0" smtClean="0"/>
          </a:p>
        </p:txBody>
      </p:sp>
    </p:spTree>
    <p:extLst>
      <p:ext uri="{BB962C8B-B14F-4D97-AF65-F5344CB8AC3E}">
        <p14:creationId xmlns:p14="http://schemas.microsoft.com/office/powerpoint/2010/main" val="750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21</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746371995"/>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0"/>
              </a:spcAft>
            </a:pPr>
            <a:r>
              <a:rPr lang="ru-RU" sz="2800" b="1" dirty="0"/>
              <a:t>Условия установления </a:t>
            </a:r>
            <a:r>
              <a:rPr lang="ru-RU" sz="2800" b="1" dirty="0" smtClean="0"/>
              <a:t/>
            </a:r>
            <a:br>
              <a:rPr lang="ru-RU" sz="2800" b="1" dirty="0" smtClean="0"/>
            </a:br>
            <a:r>
              <a:rPr lang="ru-RU" sz="2800" b="1" dirty="0" smtClean="0"/>
              <a:t>обязательных требований</a:t>
            </a:r>
          </a:p>
          <a:p>
            <a:pPr indent="361950">
              <a:spcAft>
                <a:spcPts val="600"/>
              </a:spcAft>
            </a:pPr>
            <a:r>
              <a:rPr lang="ru-RU" sz="2400" dirty="0"/>
              <a:t>При установлении обязательных требований </a:t>
            </a:r>
            <a:r>
              <a:rPr lang="ru-RU" sz="2400" dirty="0" smtClean="0"/>
              <a:t>должны </a:t>
            </a:r>
            <a:r>
              <a:rPr lang="ru-RU" sz="2400" dirty="0"/>
              <a:t>быть </a:t>
            </a:r>
            <a:r>
              <a:rPr lang="ru-RU" sz="2400" dirty="0" smtClean="0"/>
              <a:t>определены:</a:t>
            </a:r>
          </a:p>
          <a:p>
            <a:pPr marL="342900" indent="-342900">
              <a:buFont typeface="Wingdings" pitchFamily="2" charset="2"/>
              <a:buChar char="ü"/>
            </a:pPr>
            <a:r>
              <a:rPr lang="ru-RU" sz="2400" dirty="0" smtClean="0"/>
              <a:t>содержание </a:t>
            </a:r>
            <a:r>
              <a:rPr lang="ru-RU" sz="2400" dirty="0"/>
              <a:t>обязательных </a:t>
            </a:r>
            <a:r>
              <a:rPr lang="ru-RU" sz="2400" dirty="0" smtClean="0"/>
              <a:t>требований;</a:t>
            </a:r>
            <a:endParaRPr lang="ru-RU" sz="2400" dirty="0"/>
          </a:p>
          <a:p>
            <a:pPr marL="342900" indent="-342900">
              <a:buFont typeface="Wingdings" pitchFamily="2" charset="2"/>
              <a:buChar char="ü"/>
            </a:pPr>
            <a:r>
              <a:rPr lang="ru-RU" sz="2400" dirty="0" smtClean="0"/>
              <a:t>лица</a:t>
            </a:r>
            <a:r>
              <a:rPr lang="ru-RU" sz="2400" dirty="0"/>
              <a:t>, </a:t>
            </a:r>
            <a:r>
              <a:rPr lang="ru-RU" sz="2400" dirty="0" smtClean="0"/>
              <a:t>обязанные их соблюдать;</a:t>
            </a:r>
            <a:endParaRPr lang="ru-RU" sz="2400" dirty="0"/>
          </a:p>
          <a:p>
            <a:pPr marL="342900" indent="-342900">
              <a:buFont typeface="Wingdings" pitchFamily="2" charset="2"/>
              <a:buChar char="ü"/>
            </a:pPr>
            <a:r>
              <a:rPr lang="ru-RU" sz="2400" dirty="0" smtClean="0"/>
              <a:t>осуществляемая деятельность в </a:t>
            </a:r>
            <a:r>
              <a:rPr lang="ru-RU" sz="2400" dirty="0"/>
              <a:t>отношении </a:t>
            </a:r>
            <a:r>
              <a:rPr lang="ru-RU" sz="2400" dirty="0" smtClean="0"/>
              <a:t>которой </a:t>
            </a:r>
            <a:r>
              <a:rPr lang="ru-RU" sz="2400" dirty="0"/>
              <a:t>устанавливаются </a:t>
            </a:r>
            <a:r>
              <a:rPr lang="ru-RU" sz="2400" dirty="0" smtClean="0"/>
              <a:t>эти требования</a:t>
            </a:r>
            <a:r>
              <a:rPr lang="ru-RU" sz="2400" dirty="0"/>
              <a:t>;</a:t>
            </a:r>
          </a:p>
          <a:p>
            <a:pPr marL="342900" indent="-342900">
              <a:buFont typeface="Wingdings" pitchFamily="2" charset="2"/>
              <a:buChar char="ü"/>
            </a:pPr>
            <a:r>
              <a:rPr lang="ru-RU" sz="2400" dirty="0" smtClean="0"/>
              <a:t>формы </a:t>
            </a:r>
            <a:r>
              <a:rPr lang="ru-RU" sz="2400" dirty="0"/>
              <a:t>оценки соблюдения обязательных требований </a:t>
            </a:r>
            <a:r>
              <a:rPr lang="ru-RU" sz="2200" dirty="0"/>
              <a:t>(государственный </a:t>
            </a:r>
            <a:r>
              <a:rPr lang="ru-RU" sz="2200" dirty="0" smtClean="0"/>
              <a:t>контроль, </a:t>
            </a:r>
            <a:r>
              <a:rPr lang="ru-RU" sz="2200" dirty="0"/>
              <a:t>привлечение к административной ответственности, предоставление лицензий и иных разрешений, аккредитация, оценка соответствия продукции и иные формы оценки и экспертизы)</a:t>
            </a:r>
            <a:r>
              <a:rPr lang="ru-RU" sz="2400" dirty="0"/>
              <a:t>;</a:t>
            </a:r>
          </a:p>
          <a:p>
            <a:pPr marL="342900" indent="-342900">
              <a:buFont typeface="Wingdings" pitchFamily="2" charset="2"/>
              <a:buChar char="ü"/>
            </a:pPr>
            <a:r>
              <a:rPr lang="ru-RU" sz="2400" dirty="0" smtClean="0"/>
              <a:t>федеральные </a:t>
            </a:r>
            <a:r>
              <a:rPr lang="ru-RU" sz="2400" dirty="0"/>
              <a:t>органы исполнительной </a:t>
            </a:r>
            <a:r>
              <a:rPr lang="ru-RU" sz="2400" dirty="0" smtClean="0"/>
              <a:t>власти, осуществляющие </a:t>
            </a:r>
            <a:r>
              <a:rPr lang="ru-RU" sz="2400" dirty="0"/>
              <a:t>оценку соблюдения обязательных требований.</a:t>
            </a:r>
            <a:endParaRPr lang="ru-RU" sz="2200" dirty="0" smtClean="0"/>
          </a:p>
        </p:txBody>
      </p:sp>
    </p:spTree>
    <p:extLst>
      <p:ext uri="{BB962C8B-B14F-4D97-AF65-F5344CB8AC3E}">
        <p14:creationId xmlns:p14="http://schemas.microsoft.com/office/powerpoint/2010/main" val="2104010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22</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938357045"/>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0"/>
              </a:spcAft>
            </a:pPr>
            <a:r>
              <a:rPr lang="ru-RU" sz="2600" b="1" dirty="0"/>
              <a:t>Условия установления </a:t>
            </a:r>
            <a:r>
              <a:rPr lang="ru-RU" sz="2600" b="1" dirty="0" smtClean="0"/>
              <a:t/>
            </a:r>
            <a:br>
              <a:rPr lang="ru-RU" sz="2600" b="1" dirty="0" smtClean="0"/>
            </a:br>
            <a:r>
              <a:rPr lang="ru-RU" sz="2600" b="1" dirty="0" smtClean="0"/>
              <a:t>обязательных требований 2</a:t>
            </a:r>
          </a:p>
          <a:p>
            <a:pPr indent="361950">
              <a:spcAft>
                <a:spcPts val="600"/>
              </a:spcAft>
            </a:pPr>
            <a:r>
              <a:rPr lang="ru-RU" sz="2200" dirty="0"/>
              <a:t>В целях обеспечения систематизации обязательных требований и информирования заинтересованных лиц </a:t>
            </a:r>
            <a:r>
              <a:rPr lang="ru-RU" sz="2200" b="1" i="1" dirty="0"/>
              <a:t>создается реестр обязательных требований</a:t>
            </a:r>
            <a:r>
              <a:rPr lang="ru-RU" sz="2200" dirty="0"/>
              <a:t>, </a:t>
            </a:r>
            <a:r>
              <a:rPr lang="ru-RU" sz="2200" dirty="0" smtClean="0"/>
              <a:t>содержащий: </a:t>
            </a:r>
          </a:p>
          <a:p>
            <a:pPr marL="342900" indent="-342900">
              <a:spcAft>
                <a:spcPts val="600"/>
              </a:spcAft>
              <a:buFont typeface="Wingdings" pitchFamily="2" charset="2"/>
              <a:buChar char="ü"/>
            </a:pPr>
            <a:r>
              <a:rPr lang="ru-RU" sz="2200" dirty="0" smtClean="0"/>
              <a:t>перечень </a:t>
            </a:r>
            <a:r>
              <a:rPr lang="ru-RU" sz="2200" dirty="0"/>
              <a:t>обязательных требований, </a:t>
            </a:r>
            <a:endParaRPr lang="ru-RU" sz="2200" dirty="0" smtClean="0"/>
          </a:p>
          <a:p>
            <a:pPr marL="342900" indent="-342900">
              <a:spcAft>
                <a:spcPts val="600"/>
              </a:spcAft>
              <a:buFont typeface="Wingdings" pitchFamily="2" charset="2"/>
              <a:buChar char="ü"/>
            </a:pPr>
            <a:r>
              <a:rPr lang="ru-RU" sz="2200" dirty="0" smtClean="0"/>
              <a:t>НПА их установившие; </a:t>
            </a:r>
          </a:p>
          <a:p>
            <a:pPr marL="342900" indent="-342900">
              <a:spcAft>
                <a:spcPts val="600"/>
              </a:spcAft>
              <a:buFont typeface="Wingdings" pitchFamily="2" charset="2"/>
              <a:buChar char="ü"/>
            </a:pPr>
            <a:r>
              <a:rPr lang="ru-RU" sz="2200" dirty="0" smtClean="0"/>
              <a:t>сроке </a:t>
            </a:r>
            <a:r>
              <a:rPr lang="ru-RU" sz="2200" dirty="0"/>
              <a:t>их действия</a:t>
            </a:r>
            <a:r>
              <a:rPr lang="ru-RU" sz="2200" dirty="0" smtClean="0"/>
              <a:t>.</a:t>
            </a:r>
          </a:p>
          <a:p>
            <a:pPr indent="361950">
              <a:spcAft>
                <a:spcPts val="600"/>
              </a:spcAft>
            </a:pPr>
            <a:r>
              <a:rPr lang="ru-RU" sz="2200" b="1" i="1" dirty="0" smtClean="0"/>
              <a:t>Правительство РФ устанавливает: </a:t>
            </a:r>
          </a:p>
          <a:p>
            <a:pPr marL="342900" indent="-342900">
              <a:spcAft>
                <a:spcPts val="0"/>
              </a:spcAft>
              <a:buFont typeface="Wingdings" pitchFamily="2" charset="2"/>
              <a:buChar char="Ø"/>
            </a:pPr>
            <a:r>
              <a:rPr lang="ru-RU" sz="2200" dirty="0" smtClean="0"/>
              <a:t>порядок </a:t>
            </a:r>
            <a:r>
              <a:rPr lang="ru-RU" sz="2200" dirty="0"/>
              <a:t>формирования, ведения и </a:t>
            </a:r>
            <a:r>
              <a:rPr lang="ru-RU" sz="2200" dirty="0" smtClean="0"/>
              <a:t>актуализации реестра;</a:t>
            </a:r>
          </a:p>
          <a:p>
            <a:pPr marL="342900" indent="-342900">
              <a:spcAft>
                <a:spcPts val="0"/>
              </a:spcAft>
              <a:buFont typeface="Wingdings" pitchFamily="2" charset="2"/>
              <a:buChar char="Ø"/>
            </a:pPr>
            <a:r>
              <a:rPr lang="ru-RU" sz="2200" dirty="0" smtClean="0"/>
              <a:t>оператора реестра;</a:t>
            </a:r>
          </a:p>
          <a:p>
            <a:pPr marL="342900" indent="-342900">
              <a:spcAft>
                <a:spcPts val="0"/>
              </a:spcAft>
              <a:buFont typeface="Wingdings" pitchFamily="2" charset="2"/>
              <a:buChar char="Ø"/>
            </a:pPr>
            <a:r>
              <a:rPr lang="ru-RU" sz="2200" dirty="0" smtClean="0"/>
              <a:t>перечень </a:t>
            </a:r>
            <a:r>
              <a:rPr lang="ru-RU" sz="2200" dirty="0"/>
              <a:t>содержащейся в </a:t>
            </a:r>
            <a:r>
              <a:rPr lang="ru-RU" sz="2200" dirty="0" smtClean="0"/>
              <a:t>реестре информации;</a:t>
            </a:r>
          </a:p>
          <a:p>
            <a:pPr marL="342900" indent="-342900">
              <a:spcAft>
                <a:spcPts val="0"/>
              </a:spcAft>
              <a:buFont typeface="Wingdings" pitchFamily="2" charset="2"/>
              <a:buChar char="Ø"/>
            </a:pPr>
            <a:r>
              <a:rPr lang="ru-RU" sz="2200" dirty="0" smtClean="0"/>
              <a:t>обязанности </a:t>
            </a:r>
            <a:r>
              <a:rPr lang="ru-RU" sz="2200" dirty="0"/>
              <a:t>федеральных органов исполнительной власти </a:t>
            </a:r>
            <a:r>
              <a:rPr lang="ru-RU" sz="2200" dirty="0" smtClean="0"/>
              <a:t>по ее внесению.</a:t>
            </a:r>
          </a:p>
          <a:p>
            <a:pPr>
              <a:spcAft>
                <a:spcPts val="0"/>
              </a:spcAft>
            </a:pPr>
            <a:r>
              <a:rPr lang="ru-RU" sz="2200" b="1" i="1" dirty="0" smtClean="0"/>
              <a:t>Данные положения вступают в силу </a:t>
            </a:r>
            <a:r>
              <a:rPr lang="ru-RU" sz="2200" b="1" i="1" dirty="0"/>
              <a:t>с 01.03.2021.</a:t>
            </a:r>
            <a:endParaRPr lang="ru-RU" sz="2200" b="1" i="1" dirty="0" smtClean="0"/>
          </a:p>
        </p:txBody>
      </p:sp>
    </p:spTree>
    <p:extLst>
      <p:ext uri="{BB962C8B-B14F-4D97-AF65-F5344CB8AC3E}">
        <p14:creationId xmlns:p14="http://schemas.microsoft.com/office/powerpoint/2010/main" val="170507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23</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03984089"/>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600"/>
              </a:spcAft>
            </a:pPr>
            <a:r>
              <a:rPr lang="ru-RU" sz="2400" b="1" dirty="0"/>
              <a:t>Оценка проектов НПА, </a:t>
            </a:r>
            <a:r>
              <a:rPr lang="ru-RU" sz="2400" b="1" dirty="0" smtClean="0"/>
              <a:t/>
            </a:r>
            <a:br>
              <a:rPr lang="ru-RU" sz="2400" b="1" dirty="0" smtClean="0"/>
            </a:br>
            <a:r>
              <a:rPr lang="ru-RU" sz="2400" b="1" dirty="0" smtClean="0"/>
              <a:t>устанавливающих </a:t>
            </a:r>
            <a:r>
              <a:rPr lang="ru-RU" sz="2400" b="1" dirty="0"/>
              <a:t>обязательные требования</a:t>
            </a:r>
            <a:endParaRPr lang="ru-RU" sz="2400" dirty="0"/>
          </a:p>
          <a:p>
            <a:pPr indent="361950"/>
            <a:r>
              <a:rPr lang="ru-RU" sz="2200" dirty="0"/>
              <a:t>Федеральные органы исполнительной власти </a:t>
            </a:r>
            <a:r>
              <a:rPr lang="ru-RU" sz="2200" dirty="0" smtClean="0"/>
              <a:t>при </a:t>
            </a:r>
            <a:r>
              <a:rPr lang="ru-RU" sz="2200" dirty="0"/>
              <a:t>разработке проекта нормативного правового акта, устанавливающего обязательные требования, проводят оценку регулирующего воздействия</a:t>
            </a:r>
            <a:r>
              <a:rPr lang="ru-RU" sz="2200" dirty="0" smtClean="0"/>
              <a:t>. Правила проведения такой </a:t>
            </a:r>
            <a:r>
              <a:rPr lang="ru-RU" sz="2200" dirty="0"/>
              <a:t>оценки </a:t>
            </a:r>
            <a:r>
              <a:rPr lang="ru-RU" sz="2200" dirty="0" smtClean="0"/>
              <a:t>определяются </a:t>
            </a:r>
            <a:r>
              <a:rPr lang="ru-RU" sz="2200" dirty="0"/>
              <a:t>Правительством Российской Федерации. </a:t>
            </a:r>
            <a:endParaRPr lang="ru-RU" sz="2200" dirty="0" smtClean="0"/>
          </a:p>
          <a:p>
            <a:pPr indent="361950"/>
            <a:r>
              <a:rPr lang="ru-RU" sz="2200" dirty="0" smtClean="0"/>
              <a:t>В </a:t>
            </a:r>
            <a:r>
              <a:rPr lang="ru-RU" sz="2200" dirty="0"/>
              <a:t>целях оценки обязательных требований на соответствие законодательству Российской Федерации проводятся правовая экспертиза проекта </a:t>
            </a:r>
            <a:r>
              <a:rPr lang="ru-RU" sz="2200" dirty="0" smtClean="0"/>
              <a:t>обязательных требований </a:t>
            </a:r>
            <a:r>
              <a:rPr lang="ru-RU" sz="2200" dirty="0"/>
              <a:t>и государственная регистрация нормативных правовых актов федеральных органов исполнительной власти, устанавливающих обязательные требования</a:t>
            </a:r>
            <a:r>
              <a:rPr lang="ru-RU" sz="2200" dirty="0" smtClean="0"/>
              <a:t>.</a:t>
            </a:r>
          </a:p>
        </p:txBody>
      </p:sp>
    </p:spTree>
    <p:extLst>
      <p:ext uri="{BB962C8B-B14F-4D97-AF65-F5344CB8AC3E}">
        <p14:creationId xmlns:p14="http://schemas.microsoft.com/office/powerpoint/2010/main" val="2883960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24</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2523174919"/>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19650"/>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0"/>
              </a:spcAft>
            </a:pPr>
            <a:r>
              <a:rPr lang="ru-RU" sz="2400" b="1" dirty="0"/>
              <a:t>Оценка применения обязательных требований</a:t>
            </a:r>
          </a:p>
          <a:p>
            <a:pPr indent="361950"/>
            <a:r>
              <a:rPr lang="ru-RU" sz="2000" dirty="0"/>
              <a:t>Федеральный орган исполнительной власти, осуществляющий нормативно-правовое </a:t>
            </a:r>
            <a:r>
              <a:rPr lang="ru-RU" sz="2000" dirty="0" smtClean="0"/>
              <a:t>регулирование, в порядке, определяемом Правительством Российской Федерации, готовит </a:t>
            </a:r>
            <a:r>
              <a:rPr lang="ru-RU" sz="2000" dirty="0"/>
              <a:t>доклад </a:t>
            </a:r>
            <a:r>
              <a:rPr lang="ru-RU" sz="2000" b="1" i="1" dirty="0"/>
              <a:t>о достижении целей введения обязательных требований</a:t>
            </a:r>
            <a:r>
              <a:rPr lang="ru-RU" sz="2000" dirty="0"/>
              <a:t>. Указанным порядком определяется также порядок рассмотрения доклада о достижении целей введения обязательных требований и принятия решения о продлении </a:t>
            </a:r>
            <a:r>
              <a:rPr lang="ru-RU" sz="2000" dirty="0" smtClean="0"/>
              <a:t>срока их действия.</a:t>
            </a:r>
            <a:endParaRPr lang="ru-RU" sz="2000" dirty="0"/>
          </a:p>
          <a:p>
            <a:pPr indent="361950"/>
            <a:r>
              <a:rPr lang="ru-RU" sz="2000" dirty="0" smtClean="0"/>
              <a:t>Оценка </a:t>
            </a:r>
            <a:r>
              <a:rPr lang="ru-RU" sz="2000" dirty="0"/>
              <a:t>фактического воздействия </a:t>
            </a:r>
            <a:r>
              <a:rPr lang="ru-RU" sz="2000" dirty="0" smtClean="0"/>
              <a:t>обязательных требований </a:t>
            </a:r>
            <a:r>
              <a:rPr lang="ru-RU" sz="2000" dirty="0"/>
              <a:t>проводится в целях </a:t>
            </a:r>
            <a:r>
              <a:rPr lang="ru-RU" sz="2000" dirty="0" smtClean="0"/>
              <a:t>анализа их обоснованности, </a:t>
            </a:r>
            <a:r>
              <a:rPr lang="ru-RU" sz="2000" dirty="0"/>
              <a:t>определения и оценки фактических последствий их установления, выявления избыточных условий, ограничений, запретов, обязанностей.</a:t>
            </a:r>
          </a:p>
          <a:p>
            <a:pPr indent="361950"/>
            <a:r>
              <a:rPr lang="ru-RU" sz="2000" dirty="0" smtClean="0"/>
              <a:t>Оценка </a:t>
            </a:r>
            <a:r>
              <a:rPr lang="ru-RU" sz="2000" dirty="0"/>
              <a:t>фактического воздействия проводится в отношении </a:t>
            </a:r>
            <a:r>
              <a:rPr lang="ru-RU" sz="2000" dirty="0" smtClean="0"/>
              <a:t>вводимых обязательных требований, </a:t>
            </a:r>
            <a:r>
              <a:rPr lang="ru-RU" sz="2000" dirty="0"/>
              <a:t>в порядке, определяемом Правительством Российской Федерации. Указанным порядком определяются также порядок и основания признания утратившими силу или пересмотра </a:t>
            </a:r>
            <a:r>
              <a:rPr lang="ru-RU" sz="2000" dirty="0" smtClean="0"/>
              <a:t>обязательных требований. </a:t>
            </a:r>
          </a:p>
        </p:txBody>
      </p:sp>
    </p:spTree>
    <p:extLst>
      <p:ext uri="{BB962C8B-B14F-4D97-AF65-F5344CB8AC3E}">
        <p14:creationId xmlns:p14="http://schemas.microsoft.com/office/powerpoint/2010/main" val="2253586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25</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993919227"/>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600"/>
              </a:spcAft>
            </a:pPr>
            <a:r>
              <a:rPr lang="ru-RU" sz="2800" b="1" dirty="0"/>
              <a:t>Экспериментальный правовой режим</a:t>
            </a:r>
          </a:p>
          <a:p>
            <a:pPr indent="361950">
              <a:spcAft>
                <a:spcPts val="600"/>
              </a:spcAft>
            </a:pPr>
            <a:r>
              <a:rPr lang="ru-RU" sz="2400" dirty="0">
                <a:solidFill>
                  <a:schemeClr val="tx1"/>
                </a:solidFill>
              </a:rPr>
              <a:t>Экспериментальный правовой режим </a:t>
            </a:r>
            <a:r>
              <a:rPr lang="ru-RU" sz="2400" dirty="0" smtClean="0">
                <a:solidFill>
                  <a:schemeClr val="tx1"/>
                </a:solidFill>
              </a:rPr>
              <a:t>заключается в </a:t>
            </a:r>
            <a:r>
              <a:rPr lang="ru-RU" sz="2400" dirty="0">
                <a:solidFill>
                  <a:schemeClr val="tx1"/>
                </a:solidFill>
              </a:rPr>
              <a:t>применении в течение определенного периода времени специального регулирования </a:t>
            </a:r>
            <a:r>
              <a:rPr lang="ru-RU" sz="2400" dirty="0" smtClean="0">
                <a:solidFill>
                  <a:schemeClr val="tx1"/>
                </a:solidFill>
              </a:rPr>
              <a:t>действий обязательных требований, </a:t>
            </a:r>
            <a:r>
              <a:rPr lang="ru-RU" sz="2400" dirty="0">
                <a:solidFill>
                  <a:schemeClr val="tx1"/>
                </a:solidFill>
              </a:rPr>
              <a:t>в том числе в полном или частичном отказе от применения </a:t>
            </a:r>
            <a:r>
              <a:rPr lang="ru-RU" sz="2400" dirty="0" smtClean="0">
                <a:solidFill>
                  <a:schemeClr val="tx1"/>
                </a:solidFill>
              </a:rPr>
              <a:t>обязательных требований.</a:t>
            </a:r>
          </a:p>
          <a:p>
            <a:pPr indent="361950">
              <a:spcAft>
                <a:spcPts val="600"/>
              </a:spcAft>
            </a:pPr>
            <a:r>
              <a:rPr lang="ru-RU" sz="2400" dirty="0">
                <a:solidFill>
                  <a:schemeClr val="tx1"/>
                </a:solidFill>
              </a:rPr>
              <a:t>Порядок установления и период действия </a:t>
            </a:r>
            <a:r>
              <a:rPr lang="ru-RU" sz="2400" dirty="0" smtClean="0">
                <a:solidFill>
                  <a:schemeClr val="tx1"/>
                </a:solidFill>
              </a:rPr>
              <a:t>экспериментального </a:t>
            </a:r>
            <a:r>
              <a:rPr lang="ru-RU" sz="2400" dirty="0">
                <a:solidFill>
                  <a:schemeClr val="tx1"/>
                </a:solidFill>
              </a:rPr>
              <a:t>правового режима </a:t>
            </a:r>
            <a:r>
              <a:rPr lang="ru-RU" sz="2400" dirty="0" smtClean="0">
                <a:solidFill>
                  <a:schemeClr val="tx1"/>
                </a:solidFill>
              </a:rPr>
              <a:t>определяются </a:t>
            </a:r>
            <a:r>
              <a:rPr lang="ru-RU" sz="2400" dirty="0">
                <a:solidFill>
                  <a:schemeClr val="tx1"/>
                </a:solidFill>
              </a:rPr>
              <a:t>в соответствии с федеральными законами.</a:t>
            </a:r>
            <a:endParaRPr lang="ru-RU" sz="2400" dirty="0" smtClean="0">
              <a:solidFill>
                <a:schemeClr val="tx1"/>
              </a:solidFill>
            </a:endParaRPr>
          </a:p>
        </p:txBody>
      </p:sp>
    </p:spTree>
    <p:extLst>
      <p:ext uri="{BB962C8B-B14F-4D97-AF65-F5344CB8AC3E}">
        <p14:creationId xmlns:p14="http://schemas.microsoft.com/office/powerpoint/2010/main" val="1227107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26</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4265399470"/>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0"/>
              </a:spcAft>
            </a:pPr>
            <a:r>
              <a:rPr lang="ru-RU" sz="2800" b="1" dirty="0"/>
              <a:t>Официальные разъяснения обязательных требований</a:t>
            </a:r>
          </a:p>
          <a:p>
            <a:pPr indent="361950">
              <a:spcAft>
                <a:spcPts val="600"/>
              </a:spcAft>
            </a:pPr>
            <a:r>
              <a:rPr lang="ru-RU" sz="2200" dirty="0"/>
              <a:t>Федеральные органы исполнительной власти в отношении принятых ими нормативных правовых актов </a:t>
            </a:r>
            <a:r>
              <a:rPr lang="ru-RU" sz="2200" b="1" i="1" dirty="0"/>
              <a:t>дают официальные разъяснения обязательных требований исключительно в целях пояснения их содержания</a:t>
            </a:r>
            <a:r>
              <a:rPr lang="ru-RU" sz="2200" dirty="0"/>
              <a:t>. </a:t>
            </a:r>
            <a:endParaRPr lang="ru-RU" sz="2200" dirty="0" smtClean="0"/>
          </a:p>
          <a:p>
            <a:pPr indent="361950">
              <a:spcAft>
                <a:spcPts val="600"/>
              </a:spcAft>
            </a:pPr>
            <a:r>
              <a:rPr lang="ru-RU" sz="2200" dirty="0" smtClean="0"/>
              <a:t>Официальные </a:t>
            </a:r>
            <a:r>
              <a:rPr lang="ru-RU" sz="2200" dirty="0"/>
              <a:t>разъяснения </a:t>
            </a:r>
            <a:r>
              <a:rPr lang="ru-RU" sz="2200" b="1" i="1" dirty="0"/>
              <a:t>не могут устанавливать новые обязательные требования, а также изменять смысл обязательных требований </a:t>
            </a:r>
            <a:r>
              <a:rPr lang="ru-RU" sz="2200" dirty="0"/>
              <a:t>и выходить за пределы разъясняемых обязательных требований</a:t>
            </a:r>
            <a:r>
              <a:rPr lang="ru-RU" sz="2200" dirty="0" smtClean="0"/>
              <a:t>.</a:t>
            </a:r>
          </a:p>
          <a:p>
            <a:pPr indent="361950">
              <a:spcAft>
                <a:spcPts val="600"/>
              </a:spcAft>
            </a:pPr>
            <a:r>
              <a:rPr lang="ru-RU" sz="2200" dirty="0"/>
              <a:t>Официальные разъяснения обязательных требований утверждаются руководителем (заместителем руководителя) федерального органа исполнительной власти.</a:t>
            </a:r>
            <a:endParaRPr lang="ru-RU" sz="2200" dirty="0" smtClean="0"/>
          </a:p>
        </p:txBody>
      </p:sp>
    </p:spTree>
    <p:extLst>
      <p:ext uri="{BB962C8B-B14F-4D97-AF65-F5344CB8AC3E}">
        <p14:creationId xmlns:p14="http://schemas.microsoft.com/office/powerpoint/2010/main" val="544807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27</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2762566956"/>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600"/>
              </a:spcAft>
            </a:pPr>
            <a:r>
              <a:rPr lang="ru-RU" sz="2400" b="1" dirty="0"/>
              <a:t>Официальные разъяснения обязательных </a:t>
            </a:r>
            <a:r>
              <a:rPr lang="ru-RU" sz="2400" b="1" dirty="0" smtClean="0"/>
              <a:t>требований 2</a:t>
            </a:r>
            <a:endParaRPr lang="ru-RU" sz="2400" b="1" dirty="0"/>
          </a:p>
          <a:p>
            <a:pPr indent="361950">
              <a:spcAft>
                <a:spcPts val="600"/>
              </a:spcAft>
            </a:pPr>
            <a:r>
              <a:rPr lang="ru-RU" sz="2400" dirty="0"/>
              <a:t>Федеральные органы исполнительной власти, осуществляющие полномочия по государственному контролю (надзору), обязаны руководствоваться официальными разъяснениями обязательных </a:t>
            </a:r>
            <a:r>
              <a:rPr lang="ru-RU" sz="2400" dirty="0" smtClean="0"/>
              <a:t>требований. </a:t>
            </a:r>
            <a:r>
              <a:rPr lang="ru-RU" sz="2400" dirty="0"/>
              <a:t>Деятельность лиц, обязанных соблюдать обязательные требования, </a:t>
            </a:r>
            <a:r>
              <a:rPr lang="ru-RU" sz="2400" dirty="0" smtClean="0"/>
              <a:t>которые действуют в </a:t>
            </a:r>
            <a:r>
              <a:rPr lang="ru-RU" sz="2400" dirty="0"/>
              <a:t>соответствии с официальными </a:t>
            </a:r>
            <a:r>
              <a:rPr lang="ru-RU" sz="2400" dirty="0" smtClean="0"/>
              <a:t>разъяснениями, </a:t>
            </a:r>
            <a:r>
              <a:rPr lang="ru-RU" sz="2400" dirty="0"/>
              <a:t>не могут квалифицироваться как нарушение обязательных требований</a:t>
            </a:r>
            <a:r>
              <a:rPr lang="ru-RU" sz="2400" dirty="0" smtClean="0"/>
              <a:t>.</a:t>
            </a:r>
          </a:p>
        </p:txBody>
      </p:sp>
    </p:spTree>
    <p:extLst>
      <p:ext uri="{BB962C8B-B14F-4D97-AF65-F5344CB8AC3E}">
        <p14:creationId xmlns:p14="http://schemas.microsoft.com/office/powerpoint/2010/main" val="683647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28</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355594620"/>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0"/>
              </a:spcAft>
            </a:pPr>
            <a:r>
              <a:rPr lang="ru-RU" sz="2400" b="1" dirty="0"/>
              <a:t>Официальные разъяснения обязательных </a:t>
            </a:r>
            <a:r>
              <a:rPr lang="ru-RU" sz="2400" b="1" dirty="0" smtClean="0"/>
              <a:t>требований 3</a:t>
            </a:r>
            <a:endParaRPr lang="ru-RU" sz="2400" b="1" dirty="0"/>
          </a:p>
          <a:p>
            <a:pPr indent="361950">
              <a:spcAft>
                <a:spcPts val="600"/>
              </a:spcAft>
            </a:pPr>
            <a:r>
              <a:rPr lang="ru-RU" sz="2400" dirty="0"/>
              <a:t>Федеральные органы исполнительной власти, осуществляющие </a:t>
            </a:r>
            <a:r>
              <a:rPr lang="ru-RU" sz="2400" dirty="0" smtClean="0"/>
              <a:t>государственный контроль </a:t>
            </a:r>
            <a:r>
              <a:rPr lang="ru-RU" sz="2400" dirty="0"/>
              <a:t>(</a:t>
            </a:r>
            <a:r>
              <a:rPr lang="ru-RU" sz="2400" dirty="0" smtClean="0"/>
              <a:t>надзор), </a:t>
            </a:r>
            <a:r>
              <a:rPr lang="ru-RU" sz="2400" dirty="0"/>
              <a:t>обеспечивают информирование </a:t>
            </a:r>
            <a:r>
              <a:rPr lang="ru-RU" sz="2400" dirty="0" smtClean="0"/>
              <a:t>контролируемых лиц о: </a:t>
            </a:r>
          </a:p>
          <a:p>
            <a:pPr marL="342900" indent="-342900">
              <a:spcAft>
                <a:spcPts val="600"/>
              </a:spcAft>
              <a:buFont typeface="Palatino Linotype" pitchFamily="18" charset="0"/>
              <a:buChar char="‒"/>
            </a:pPr>
            <a:r>
              <a:rPr lang="ru-RU" sz="2400" dirty="0" smtClean="0"/>
              <a:t>процедуре </a:t>
            </a:r>
            <a:r>
              <a:rPr lang="ru-RU" sz="2400" dirty="0"/>
              <a:t>соблюдения обязательных </a:t>
            </a:r>
            <a:r>
              <a:rPr lang="ru-RU" sz="2400" dirty="0" smtClean="0"/>
              <a:t>требований</a:t>
            </a:r>
            <a:r>
              <a:rPr lang="ru-RU" sz="2400" dirty="0"/>
              <a:t>;</a:t>
            </a:r>
            <a:endParaRPr lang="ru-RU" sz="2400" dirty="0" smtClean="0"/>
          </a:p>
          <a:p>
            <a:pPr marL="342900" indent="-342900">
              <a:spcAft>
                <a:spcPts val="600"/>
              </a:spcAft>
              <a:buFont typeface="Palatino Linotype" pitchFamily="18" charset="0"/>
              <a:buChar char="‒"/>
            </a:pPr>
            <a:r>
              <a:rPr lang="ru-RU" sz="2400" dirty="0" smtClean="0"/>
              <a:t>правах </a:t>
            </a:r>
            <a:r>
              <a:rPr lang="ru-RU" sz="2400" dirty="0"/>
              <a:t>и обязанностях контролируемых </a:t>
            </a:r>
            <a:r>
              <a:rPr lang="ru-RU" sz="2400" dirty="0" smtClean="0"/>
              <a:t>лиц</a:t>
            </a:r>
            <a:r>
              <a:rPr lang="ru-RU" sz="2400" dirty="0"/>
              <a:t>;</a:t>
            </a:r>
            <a:endParaRPr lang="ru-RU" sz="2400" dirty="0" smtClean="0"/>
          </a:p>
          <a:p>
            <a:pPr marL="342900" indent="-342900">
              <a:spcAft>
                <a:spcPts val="600"/>
              </a:spcAft>
              <a:buFont typeface="Palatino Linotype" pitchFamily="18" charset="0"/>
              <a:buChar char="‒"/>
            </a:pPr>
            <a:r>
              <a:rPr lang="ru-RU" sz="2400" dirty="0" smtClean="0"/>
              <a:t>полномочиях </a:t>
            </a:r>
            <a:r>
              <a:rPr lang="ru-RU" sz="2400" dirty="0"/>
              <a:t>федеральных органов исполнительной власти, осуществляющих государственный контроль (надзор</a:t>
            </a:r>
            <a:r>
              <a:rPr lang="ru-RU" sz="2400" dirty="0" smtClean="0"/>
              <a:t>), </a:t>
            </a:r>
            <a:r>
              <a:rPr lang="ru-RU" sz="2400" dirty="0"/>
              <a:t>и их должностных </a:t>
            </a:r>
            <a:r>
              <a:rPr lang="ru-RU" sz="2400" dirty="0" smtClean="0"/>
              <a:t>лиц</a:t>
            </a:r>
            <a:r>
              <a:rPr lang="ru-RU" sz="2400" dirty="0"/>
              <a:t>;</a:t>
            </a:r>
            <a:endParaRPr lang="ru-RU" sz="2400" dirty="0" smtClean="0"/>
          </a:p>
          <a:p>
            <a:pPr marL="342900" indent="-342900">
              <a:spcAft>
                <a:spcPts val="600"/>
              </a:spcAft>
              <a:buFont typeface="Palatino Linotype" pitchFamily="18" charset="0"/>
              <a:buChar char="‒"/>
            </a:pPr>
            <a:r>
              <a:rPr lang="ru-RU" sz="2400" dirty="0" smtClean="0"/>
              <a:t>иных </a:t>
            </a:r>
            <a:r>
              <a:rPr lang="ru-RU" sz="2400" dirty="0"/>
              <a:t>вопросах соблюдения обязательных требований</a:t>
            </a:r>
            <a:r>
              <a:rPr lang="ru-RU" sz="2400" dirty="0" smtClean="0"/>
              <a:t>.</a:t>
            </a:r>
          </a:p>
        </p:txBody>
      </p:sp>
    </p:spTree>
    <p:extLst>
      <p:ext uri="{BB962C8B-B14F-4D97-AF65-F5344CB8AC3E}">
        <p14:creationId xmlns:p14="http://schemas.microsoft.com/office/powerpoint/2010/main" val="3824864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29</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19691376"/>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0"/>
              </a:spcAft>
            </a:pPr>
            <a:r>
              <a:rPr lang="ru-RU" sz="2400" b="1" dirty="0"/>
              <a:t>Официальные разъяснения обязательных </a:t>
            </a:r>
            <a:r>
              <a:rPr lang="ru-RU" sz="2400" b="1" dirty="0" smtClean="0"/>
              <a:t>требований 4</a:t>
            </a:r>
            <a:endParaRPr lang="ru-RU" sz="2400" b="1" dirty="0"/>
          </a:p>
          <a:p>
            <a:pPr indent="361950">
              <a:spcAft>
                <a:spcPts val="600"/>
              </a:spcAft>
            </a:pPr>
            <a:r>
              <a:rPr lang="ru-RU" sz="2400" dirty="0"/>
              <a:t>Информирование контролируемых лиц осуществляется в том числе посредством выпуска руководств по соблюдению обязательных </a:t>
            </a:r>
            <a:r>
              <a:rPr lang="ru-RU" sz="2400" dirty="0" smtClean="0"/>
              <a:t>требований, в которое включаются: </a:t>
            </a:r>
          </a:p>
          <a:p>
            <a:pPr marL="342900" indent="-342900">
              <a:spcAft>
                <a:spcPts val="0"/>
              </a:spcAft>
              <a:buFont typeface="Palatino Linotype" pitchFamily="18" charset="0"/>
              <a:buChar char="−"/>
            </a:pPr>
            <a:r>
              <a:rPr lang="ru-RU" sz="2400" dirty="0" smtClean="0"/>
              <a:t>пояснения </a:t>
            </a:r>
            <a:r>
              <a:rPr lang="ru-RU" sz="2400" dirty="0"/>
              <a:t>относительно способов соблюдения обязательных </a:t>
            </a:r>
            <a:r>
              <a:rPr lang="ru-RU" sz="2400" dirty="0" smtClean="0"/>
              <a:t>требований</a:t>
            </a:r>
            <a:r>
              <a:rPr lang="ru-RU" sz="2400" dirty="0"/>
              <a:t>;</a:t>
            </a:r>
            <a:endParaRPr lang="ru-RU" sz="2400" dirty="0" smtClean="0"/>
          </a:p>
          <a:p>
            <a:pPr marL="342900" indent="-342900">
              <a:spcAft>
                <a:spcPts val="0"/>
              </a:spcAft>
              <a:buFont typeface="Palatino Linotype" pitchFamily="18" charset="0"/>
              <a:buChar char="−"/>
            </a:pPr>
            <a:r>
              <a:rPr lang="ru-RU" sz="2400" dirty="0" smtClean="0"/>
              <a:t>примеры </a:t>
            </a:r>
            <a:r>
              <a:rPr lang="ru-RU" sz="2400" dirty="0"/>
              <a:t>соблюдения обязательных </a:t>
            </a:r>
            <a:r>
              <a:rPr lang="ru-RU" sz="2400" dirty="0" smtClean="0"/>
              <a:t>требований</a:t>
            </a:r>
            <a:r>
              <a:rPr lang="ru-RU" sz="2400" dirty="0"/>
              <a:t>;</a:t>
            </a:r>
            <a:endParaRPr lang="ru-RU" sz="2400" dirty="0" smtClean="0"/>
          </a:p>
          <a:p>
            <a:pPr marL="342900" indent="-342900">
              <a:spcAft>
                <a:spcPts val="600"/>
              </a:spcAft>
              <a:buFont typeface="Palatino Linotype" pitchFamily="18" charset="0"/>
              <a:buChar char="−"/>
            </a:pPr>
            <a:r>
              <a:rPr lang="ru-RU" sz="2400" dirty="0" smtClean="0"/>
              <a:t>рекомендации </a:t>
            </a:r>
            <a:r>
              <a:rPr lang="ru-RU" sz="2400" dirty="0"/>
              <a:t>по принятию контролируемыми лицами конкретных мер для обеспечения соблюдения обязательных требований. </a:t>
            </a:r>
            <a:endParaRPr lang="ru-RU" sz="2400" dirty="0" smtClean="0"/>
          </a:p>
          <a:p>
            <a:pPr indent="361950" algn="ctr">
              <a:spcAft>
                <a:spcPts val="600"/>
              </a:spcAft>
            </a:pPr>
            <a:r>
              <a:rPr lang="ru-RU" sz="2400" b="1" i="1" dirty="0" smtClean="0"/>
              <a:t>Указанное </a:t>
            </a:r>
            <a:r>
              <a:rPr lang="ru-RU" sz="2400" b="1" i="1" dirty="0"/>
              <a:t>руководство не может содержать новые обязательные требования</a:t>
            </a:r>
            <a:r>
              <a:rPr lang="ru-RU" sz="2400" dirty="0" smtClean="0"/>
              <a:t>.</a:t>
            </a:r>
          </a:p>
        </p:txBody>
      </p:sp>
    </p:spTree>
    <p:extLst>
      <p:ext uri="{BB962C8B-B14F-4D97-AF65-F5344CB8AC3E}">
        <p14:creationId xmlns:p14="http://schemas.microsoft.com/office/powerpoint/2010/main" val="2854040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3</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2445884024"/>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911226" y="184531"/>
            <a:ext cx="8125270"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400" dirty="0"/>
              <a:t>Настоящий </a:t>
            </a:r>
            <a:r>
              <a:rPr lang="ru-RU" sz="2400" dirty="0" smtClean="0"/>
              <a:t>закон </a:t>
            </a:r>
            <a:r>
              <a:rPr lang="ru-RU" sz="2400" dirty="0"/>
              <a:t>определяет </a:t>
            </a:r>
            <a:r>
              <a:rPr lang="ru-RU" sz="2400" dirty="0" smtClean="0"/>
              <a:t>порядок </a:t>
            </a:r>
            <a:r>
              <a:rPr lang="ru-RU" sz="2400" dirty="0"/>
              <a:t>установления и оценки </a:t>
            </a:r>
            <a:r>
              <a:rPr lang="ru-RU" sz="2400" dirty="0" smtClean="0"/>
              <a:t>применения обязательных требований, которые </a:t>
            </a:r>
            <a:r>
              <a:rPr lang="ru-RU" sz="2400" dirty="0"/>
              <a:t>связаны с осуществлением предпринимательской и иной экономической </a:t>
            </a:r>
            <a:r>
              <a:rPr lang="ru-RU" sz="2400" dirty="0" smtClean="0"/>
              <a:t>деятельности. Оценка соблюдения данных требований осуществляется </a:t>
            </a:r>
            <a:r>
              <a:rPr lang="ru-RU" sz="2400" dirty="0"/>
              <a:t>в </a:t>
            </a:r>
            <a:r>
              <a:rPr lang="ru-RU" sz="2400" dirty="0" smtClean="0"/>
              <a:t>рамках:</a:t>
            </a:r>
          </a:p>
          <a:p>
            <a:pPr marL="542925" indent="-342900" algn="just">
              <a:lnSpc>
                <a:spcPct val="80000"/>
              </a:lnSpc>
              <a:spcBef>
                <a:spcPts val="0"/>
              </a:spcBef>
              <a:spcAft>
                <a:spcPts val="1200"/>
              </a:spcAft>
              <a:buFont typeface="Wingdings" pitchFamily="2" charset="2"/>
              <a:buChar char="ü"/>
            </a:pPr>
            <a:r>
              <a:rPr lang="ru-RU" sz="2400" b="1" i="1" dirty="0" smtClean="0"/>
              <a:t>государственного </a:t>
            </a:r>
            <a:r>
              <a:rPr lang="ru-RU" sz="2400" b="1" i="1" dirty="0"/>
              <a:t>контроля (надзора), муниципального </a:t>
            </a:r>
            <a:r>
              <a:rPr lang="ru-RU" sz="2400" b="1" i="1" dirty="0" smtClean="0"/>
              <a:t>контроля</a:t>
            </a:r>
            <a:r>
              <a:rPr lang="ru-RU" sz="2400" dirty="0" smtClean="0"/>
              <a:t>; </a:t>
            </a:r>
          </a:p>
          <a:p>
            <a:pPr marL="542925" indent="-342900" algn="just">
              <a:lnSpc>
                <a:spcPct val="80000"/>
              </a:lnSpc>
              <a:spcBef>
                <a:spcPts val="0"/>
              </a:spcBef>
              <a:spcAft>
                <a:spcPts val="1200"/>
              </a:spcAft>
              <a:buFont typeface="Wingdings" pitchFamily="2" charset="2"/>
              <a:buChar char="ü"/>
            </a:pPr>
            <a:r>
              <a:rPr lang="ru-RU" sz="2400" b="1" i="1" dirty="0" smtClean="0"/>
              <a:t>привлечения </a:t>
            </a:r>
            <a:r>
              <a:rPr lang="ru-RU" sz="2400" b="1" i="1" dirty="0"/>
              <a:t>к административной </a:t>
            </a:r>
            <a:r>
              <a:rPr lang="ru-RU" sz="2400" b="1" i="1" dirty="0" smtClean="0"/>
              <a:t>ответственности</a:t>
            </a:r>
            <a:r>
              <a:rPr lang="ru-RU" sz="2400" dirty="0" smtClean="0"/>
              <a:t>; </a:t>
            </a:r>
          </a:p>
          <a:p>
            <a:pPr marL="542925" indent="-342900" algn="just">
              <a:lnSpc>
                <a:spcPct val="80000"/>
              </a:lnSpc>
              <a:spcBef>
                <a:spcPts val="0"/>
              </a:spcBef>
              <a:spcAft>
                <a:spcPts val="1200"/>
              </a:spcAft>
              <a:buFont typeface="Wingdings" pitchFamily="2" charset="2"/>
              <a:buChar char="ü"/>
            </a:pPr>
            <a:r>
              <a:rPr lang="ru-RU" sz="2400" dirty="0" smtClean="0"/>
              <a:t>предоставления </a:t>
            </a:r>
            <a:r>
              <a:rPr lang="ru-RU" sz="2400" dirty="0"/>
              <a:t>лицензий и иных </a:t>
            </a:r>
            <a:r>
              <a:rPr lang="ru-RU" sz="2400" dirty="0" smtClean="0"/>
              <a:t>разрешений;</a:t>
            </a:r>
          </a:p>
          <a:p>
            <a:pPr marL="542925" indent="-342900" algn="just">
              <a:lnSpc>
                <a:spcPct val="80000"/>
              </a:lnSpc>
              <a:spcBef>
                <a:spcPts val="0"/>
              </a:spcBef>
              <a:spcAft>
                <a:spcPts val="1200"/>
              </a:spcAft>
              <a:buFont typeface="Wingdings" pitchFamily="2" charset="2"/>
              <a:buChar char="ü"/>
            </a:pPr>
            <a:r>
              <a:rPr lang="ru-RU" sz="2400" dirty="0" smtClean="0"/>
              <a:t>аккредитации; </a:t>
            </a:r>
          </a:p>
          <a:p>
            <a:pPr marL="542925" indent="-342900" algn="just">
              <a:lnSpc>
                <a:spcPct val="80000"/>
              </a:lnSpc>
              <a:spcBef>
                <a:spcPts val="0"/>
              </a:spcBef>
              <a:spcAft>
                <a:spcPts val="1200"/>
              </a:spcAft>
              <a:buFont typeface="Wingdings" pitchFamily="2" charset="2"/>
              <a:buChar char="ü"/>
            </a:pPr>
            <a:r>
              <a:rPr lang="ru-RU" sz="2400" dirty="0" smtClean="0"/>
              <a:t>оценки </a:t>
            </a:r>
            <a:r>
              <a:rPr lang="ru-RU" sz="2400" dirty="0"/>
              <a:t>соответствия </a:t>
            </a:r>
            <a:r>
              <a:rPr lang="ru-RU" sz="2400" dirty="0" smtClean="0"/>
              <a:t>продукции; </a:t>
            </a:r>
          </a:p>
          <a:p>
            <a:pPr marL="542925" indent="-342900" algn="just">
              <a:lnSpc>
                <a:spcPct val="80000"/>
              </a:lnSpc>
              <a:spcBef>
                <a:spcPts val="0"/>
              </a:spcBef>
              <a:spcAft>
                <a:spcPts val="1200"/>
              </a:spcAft>
              <a:buFont typeface="Wingdings" pitchFamily="2" charset="2"/>
              <a:buChar char="ü"/>
            </a:pPr>
            <a:r>
              <a:rPr lang="ru-RU" sz="2400" dirty="0" smtClean="0"/>
              <a:t>иных </a:t>
            </a:r>
            <a:r>
              <a:rPr lang="ru-RU" sz="2400" dirty="0"/>
              <a:t>форм оценки и экспертизы</a:t>
            </a:r>
            <a:r>
              <a:rPr lang="ru-RU" sz="2400" dirty="0" smtClean="0"/>
              <a:t>.</a:t>
            </a:r>
          </a:p>
          <a:p>
            <a:pPr lvl="0">
              <a:lnSpc>
                <a:spcPct val="80000"/>
              </a:lnSpc>
              <a:spcBef>
                <a:spcPts val="0"/>
              </a:spcBef>
              <a:spcAft>
                <a:spcPts val="600"/>
              </a:spcAft>
            </a:pPr>
            <a:r>
              <a:rPr lang="ru-RU" sz="2400" dirty="0" smtClean="0"/>
              <a:t> </a:t>
            </a:r>
            <a:endParaRPr lang="ru-RU" sz="2400" dirty="0"/>
          </a:p>
        </p:txBody>
      </p:sp>
    </p:spTree>
    <p:extLst>
      <p:ext uri="{BB962C8B-B14F-4D97-AF65-F5344CB8AC3E}">
        <p14:creationId xmlns:p14="http://schemas.microsoft.com/office/powerpoint/2010/main" val="2605933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30</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4099180095"/>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78826"/>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lnSpc>
                <a:spcPct val="80000"/>
              </a:lnSpc>
              <a:spcAft>
                <a:spcPts val="0"/>
              </a:spcAft>
            </a:pPr>
            <a:r>
              <a:rPr lang="ru-RU" sz="2400" b="1" dirty="0"/>
              <a:t>Официальные разъяснения обязательных </a:t>
            </a:r>
            <a:r>
              <a:rPr lang="ru-RU" sz="2400" b="1" dirty="0" smtClean="0"/>
              <a:t>требований 5</a:t>
            </a:r>
            <a:endParaRPr lang="ru-RU" sz="2400" b="1" dirty="0"/>
          </a:p>
          <a:p>
            <a:pPr indent="355600"/>
            <a:r>
              <a:rPr lang="ru-RU" sz="2400" dirty="0"/>
              <a:t>Руководства по соблюдению обязательных требований утверждаются руководителем федерального органа исполнительной власти, осуществляющего </a:t>
            </a:r>
            <a:r>
              <a:rPr lang="ru-RU" sz="2400" dirty="0" smtClean="0"/>
              <a:t>государственный контроль </a:t>
            </a:r>
            <a:r>
              <a:rPr lang="ru-RU" sz="2400" dirty="0"/>
              <a:t>(</a:t>
            </a:r>
            <a:r>
              <a:rPr lang="ru-RU" sz="2400" dirty="0" smtClean="0"/>
              <a:t>надзор).</a:t>
            </a:r>
            <a:endParaRPr lang="ru-RU" sz="2400" dirty="0"/>
          </a:p>
          <a:p>
            <a:pPr indent="355600"/>
            <a:r>
              <a:rPr lang="ru-RU" sz="2400" dirty="0" smtClean="0"/>
              <a:t>Руководства </a:t>
            </a:r>
            <a:r>
              <a:rPr lang="ru-RU" sz="2400" dirty="0"/>
              <a:t>по соблюдению обязательных требований применяются контролируемыми лицами на добровольной основе.</a:t>
            </a:r>
          </a:p>
          <a:p>
            <a:pPr indent="361950">
              <a:spcAft>
                <a:spcPts val="600"/>
              </a:spcAft>
            </a:pPr>
            <a:r>
              <a:rPr lang="ru-RU" sz="2400" b="1" i="1" dirty="0"/>
              <a:t>Деятельность </a:t>
            </a:r>
            <a:r>
              <a:rPr lang="ru-RU" sz="2400" b="1" i="1" dirty="0" err="1" smtClean="0"/>
              <a:t>юридическиъх</a:t>
            </a:r>
            <a:r>
              <a:rPr lang="ru-RU" sz="2400" b="1" i="1" dirty="0" smtClean="0"/>
              <a:t> </a:t>
            </a:r>
            <a:r>
              <a:rPr lang="ru-RU" sz="2400" b="1" i="1" dirty="0"/>
              <a:t>лиц </a:t>
            </a:r>
            <a:r>
              <a:rPr lang="ru-RU" sz="2400" dirty="0"/>
              <a:t>и </a:t>
            </a:r>
            <a:r>
              <a:rPr lang="ru-RU" sz="2400" dirty="0" smtClean="0"/>
              <a:t>их </a:t>
            </a:r>
            <a:r>
              <a:rPr lang="ru-RU" sz="2400" dirty="0"/>
              <a:t>работников, </a:t>
            </a:r>
            <a:r>
              <a:rPr lang="ru-RU" sz="2400" b="1" i="1" dirty="0"/>
              <a:t>осуществляемые в соответствии с руководствами </a:t>
            </a:r>
            <a:r>
              <a:rPr lang="ru-RU" sz="2400" dirty="0"/>
              <a:t>по соблюдению обязательных требований, </a:t>
            </a:r>
            <a:r>
              <a:rPr lang="ru-RU" sz="2400" b="1" i="1" dirty="0"/>
              <a:t>не могут квалифицироваться как нарушение обязательных требований</a:t>
            </a:r>
            <a:r>
              <a:rPr lang="ru-RU" sz="2400" dirty="0" smtClean="0"/>
              <a:t>. </a:t>
            </a:r>
          </a:p>
        </p:txBody>
      </p:sp>
    </p:spTree>
    <p:extLst>
      <p:ext uri="{BB962C8B-B14F-4D97-AF65-F5344CB8AC3E}">
        <p14:creationId xmlns:p14="http://schemas.microsoft.com/office/powerpoint/2010/main" val="1839265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31</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077923944"/>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197330"/>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lvl="0" algn="ctr">
              <a:spcAft>
                <a:spcPts val="600"/>
              </a:spcAft>
            </a:pPr>
            <a:r>
              <a:rPr lang="ru-RU" sz="2800" b="1" dirty="0" smtClean="0"/>
              <a:t>Регуляторная гильотина</a:t>
            </a:r>
            <a:endParaRPr lang="ru-RU" sz="2800" dirty="0"/>
          </a:p>
          <a:p>
            <a:pPr indent="355600"/>
            <a:r>
              <a:rPr lang="ru-RU" sz="2000" dirty="0" smtClean="0"/>
              <a:t>Правительством РФ </a:t>
            </a:r>
            <a:r>
              <a:rPr lang="ru-RU" sz="2000" b="1" i="1" dirty="0"/>
              <a:t>до </a:t>
            </a:r>
            <a:r>
              <a:rPr lang="ru-RU" sz="2000" b="1" i="1" dirty="0" smtClean="0"/>
              <a:t>01.01.2021 </a:t>
            </a:r>
            <a:r>
              <a:rPr lang="ru-RU" sz="2000" dirty="0" smtClean="0"/>
              <a:t>признаются </a:t>
            </a:r>
            <a:r>
              <a:rPr lang="ru-RU" sz="2000" dirty="0"/>
              <a:t>утратившими </a:t>
            </a:r>
            <a:r>
              <a:rPr lang="ru-RU" sz="2000" dirty="0" smtClean="0"/>
              <a:t>силу или </a:t>
            </a:r>
            <a:r>
              <a:rPr lang="ru-RU" sz="2000" dirty="0"/>
              <a:t>не действующими на территории </a:t>
            </a:r>
            <a:r>
              <a:rPr lang="ru-RU" sz="2000" dirty="0" smtClean="0"/>
              <a:t>РФ нормативные правовые акты </a:t>
            </a:r>
            <a:r>
              <a:rPr lang="ru-RU" sz="2000" dirty="0"/>
              <a:t>Правительства </a:t>
            </a:r>
            <a:r>
              <a:rPr lang="ru-RU" sz="2000" dirty="0" smtClean="0"/>
              <a:t>РФ, </a:t>
            </a:r>
            <a:r>
              <a:rPr lang="ru-RU" sz="2000" dirty="0"/>
              <a:t>федеральных органов исполнительной власти, правовых актов исполнительных и распорядительных органов государственной власти РСФСР и Союза </a:t>
            </a:r>
            <a:r>
              <a:rPr lang="ru-RU" sz="2000" dirty="0" smtClean="0"/>
              <a:t>ССР, содержащих обязательные требования.</a:t>
            </a:r>
          </a:p>
          <a:p>
            <a:pPr indent="355600"/>
            <a:r>
              <a:rPr lang="ru-RU" sz="2000" dirty="0"/>
              <a:t>Независимо от того, признаны ли </a:t>
            </a:r>
            <a:r>
              <a:rPr lang="ru-RU" sz="2000" dirty="0" smtClean="0"/>
              <a:t>данные акты утратившими силу, при </a:t>
            </a:r>
            <a:r>
              <a:rPr lang="ru-RU" sz="2000" dirty="0"/>
              <a:t>осуществлении государственного </a:t>
            </a:r>
            <a:r>
              <a:rPr lang="ru-RU" sz="2000" dirty="0" smtClean="0"/>
              <a:t>контроля </a:t>
            </a:r>
            <a:r>
              <a:rPr lang="ru-RU" sz="2000" dirty="0"/>
              <a:t>с 1 января 2021 года </a:t>
            </a:r>
            <a:r>
              <a:rPr lang="ru-RU" sz="2000" dirty="0" smtClean="0"/>
              <a:t>не </a:t>
            </a:r>
            <a:r>
              <a:rPr lang="ru-RU" sz="2000" dirty="0"/>
              <a:t>допускается оценка </a:t>
            </a:r>
            <a:r>
              <a:rPr lang="ru-RU" sz="2000" dirty="0" smtClean="0"/>
              <a:t>соблюдения обязательных требований и </a:t>
            </a:r>
            <a:r>
              <a:rPr lang="ru-RU" sz="2000" b="1" i="1" dirty="0" smtClean="0"/>
              <a:t>не </a:t>
            </a:r>
            <a:r>
              <a:rPr lang="ru-RU" sz="2000" b="1" i="1" dirty="0"/>
              <a:t>может являться основанием для привлечения к административной </a:t>
            </a:r>
            <a:r>
              <a:rPr lang="ru-RU" sz="2000" b="1" i="1" dirty="0" smtClean="0"/>
              <a:t>ответственности</a:t>
            </a:r>
            <a:r>
              <a:rPr lang="ru-RU" sz="2000" dirty="0" smtClean="0"/>
              <a:t>, </a:t>
            </a:r>
            <a:r>
              <a:rPr lang="ru-RU" sz="2000" b="1" i="1" dirty="0"/>
              <a:t>если </a:t>
            </a:r>
            <a:r>
              <a:rPr lang="ru-RU" sz="2000" b="1" i="1" dirty="0" smtClean="0"/>
              <a:t>НПА</a:t>
            </a:r>
            <a:r>
              <a:rPr lang="ru-RU" sz="2000" b="1" i="1" dirty="0"/>
              <a:t>, содержащие обязательные </a:t>
            </a:r>
            <a:r>
              <a:rPr lang="ru-RU" sz="2000" b="1" i="1" dirty="0" smtClean="0"/>
              <a:t>требования, вступили </a:t>
            </a:r>
            <a:r>
              <a:rPr lang="ru-RU" sz="2000" b="1" i="1" dirty="0"/>
              <a:t>в силу до </a:t>
            </a:r>
            <a:r>
              <a:rPr lang="ru-RU" sz="2000" b="1" i="1" dirty="0" smtClean="0"/>
              <a:t>01.01.2020 </a:t>
            </a:r>
            <a:r>
              <a:rPr lang="ru-RU" sz="2000" dirty="0" smtClean="0"/>
              <a:t>года.</a:t>
            </a:r>
          </a:p>
          <a:p>
            <a:pPr indent="355600"/>
            <a:r>
              <a:rPr lang="ru-RU" sz="2000" dirty="0"/>
              <a:t>Правительство РФ вправе определить перечень нормативных правовых актов либо групп нормативных правовых актов, в отношении которых вышеупомянутые положения не применяются.</a:t>
            </a:r>
          </a:p>
          <a:p>
            <a:pPr indent="355600"/>
            <a:endParaRPr lang="ru-RU" sz="2000" dirty="0"/>
          </a:p>
        </p:txBody>
      </p:sp>
    </p:spTree>
    <p:extLst>
      <p:ext uri="{BB962C8B-B14F-4D97-AF65-F5344CB8AC3E}">
        <p14:creationId xmlns:p14="http://schemas.microsoft.com/office/powerpoint/2010/main" val="51198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32</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600046876"/>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236769"/>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55600" algn="just">
              <a:lnSpc>
                <a:spcPct val="80000"/>
              </a:lnSpc>
              <a:spcAft>
                <a:spcPts val="0"/>
              </a:spcAft>
            </a:pPr>
            <a:r>
              <a:rPr lang="ru-RU" sz="2400" b="1" i="1" dirty="0" smtClean="0"/>
              <a:t>С </a:t>
            </a:r>
            <a:r>
              <a:rPr lang="ru-RU" sz="2400" b="1" i="1" dirty="0"/>
              <a:t>1 января 2021 года </a:t>
            </a:r>
            <a:r>
              <a:rPr lang="ru-RU" sz="2400" dirty="0"/>
              <a:t>при осуществлении государственного контроля (</a:t>
            </a:r>
            <a:r>
              <a:rPr lang="ru-RU" sz="2400" dirty="0" smtClean="0"/>
              <a:t>надзора) </a:t>
            </a:r>
            <a:r>
              <a:rPr lang="ru-RU" sz="2400" b="1" i="1" dirty="0"/>
              <a:t>не допускается проведение оценки соблюдения обязательных требований, содержащихся в официально не опубликованных нормативных правовых актах</a:t>
            </a:r>
            <a:r>
              <a:rPr lang="ru-RU" sz="2400" dirty="0"/>
              <a:t>, за исключением обязательных требований, составляющих государственную тайну или относимых к охраняемой в соответствии с законодательством Российской Федерации иной информации ограниченного доступа.</a:t>
            </a:r>
          </a:p>
        </p:txBody>
      </p:sp>
    </p:spTree>
    <p:extLst>
      <p:ext uri="{BB962C8B-B14F-4D97-AF65-F5344CB8AC3E}">
        <p14:creationId xmlns:p14="http://schemas.microsoft.com/office/powerpoint/2010/main" val="330303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33</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461451969"/>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236769"/>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55600" algn="just">
              <a:lnSpc>
                <a:spcPct val="80000"/>
              </a:lnSpc>
              <a:spcAft>
                <a:spcPts val="600"/>
              </a:spcAft>
            </a:pPr>
            <a:r>
              <a:rPr lang="ru-RU" sz="2400" dirty="0"/>
              <a:t>Положения </a:t>
            </a:r>
            <a:r>
              <a:rPr lang="ru-RU" sz="2400" dirty="0" smtClean="0"/>
              <a:t>"регуляторной гильотины" не </a:t>
            </a:r>
            <a:r>
              <a:rPr lang="ru-RU" sz="2400" dirty="0"/>
              <a:t>распространяются на нормативные правовые акты в </a:t>
            </a:r>
            <a:r>
              <a:rPr lang="ru-RU" sz="2400" b="1" i="1" dirty="0"/>
              <a:t>сфере электроэнергетики</a:t>
            </a:r>
            <a:r>
              <a:rPr lang="ru-RU" sz="2400" dirty="0"/>
              <a:t>, нормативные правовые акты Правительства </a:t>
            </a:r>
            <a:r>
              <a:rPr lang="ru-RU" sz="2400" dirty="0" smtClean="0"/>
              <a:t>РФ, </a:t>
            </a:r>
            <a:r>
              <a:rPr lang="ru-RU" sz="2400" dirty="0"/>
              <a:t>федеральных органов исполнительной власти, </a:t>
            </a:r>
            <a:r>
              <a:rPr lang="ru-RU" sz="2400" b="1" i="1" dirty="0"/>
              <a:t>направленные на реализацию проектов государственно-частного партнерства</a:t>
            </a:r>
            <a:r>
              <a:rPr lang="ru-RU" sz="2400" dirty="0"/>
              <a:t>, в том числе достижение целей и задач таких проектов, которые осуществляются на основе соглашений о государственно-частном партнерстве, предусмотренных Федеральным законом от 13 июля 2015 года N 224-ФЗ "О государственно-частном партнерстве, </a:t>
            </a:r>
            <a:r>
              <a:rPr lang="ru-RU" sz="2400" dirty="0" err="1"/>
              <a:t>муниципально</a:t>
            </a:r>
            <a:r>
              <a:rPr lang="ru-RU" sz="2400" dirty="0"/>
              <a:t>-частном партнерстве в Российской Федерации и внесении изменений в отдельные законодательные акты Российской Федерации", публичным партнером по которым выступает Российская Федерация</a:t>
            </a:r>
            <a:r>
              <a:rPr lang="ru-RU" sz="2400" dirty="0" smtClean="0"/>
              <a:t>.</a:t>
            </a:r>
            <a:endParaRPr lang="ru-RU" sz="2400" dirty="0"/>
          </a:p>
        </p:txBody>
      </p:sp>
    </p:spTree>
    <p:extLst>
      <p:ext uri="{BB962C8B-B14F-4D97-AF65-F5344CB8AC3E}">
        <p14:creationId xmlns:p14="http://schemas.microsoft.com/office/powerpoint/2010/main" val="2324364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34</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656476277"/>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87624" y="236769"/>
            <a:ext cx="7836718" cy="65632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55600" algn="just">
              <a:lnSpc>
                <a:spcPct val="80000"/>
              </a:lnSpc>
              <a:spcAft>
                <a:spcPts val="600"/>
              </a:spcAft>
            </a:pPr>
            <a:r>
              <a:rPr lang="ru-RU" sz="2400" dirty="0" smtClean="0"/>
              <a:t>Регуляторная гильотина уже работает, с 01.01.2021 прекращают действовать значительное  количество НПА:</a:t>
            </a:r>
          </a:p>
          <a:p>
            <a:pPr marL="804863" indent="-342900">
              <a:lnSpc>
                <a:spcPct val="80000"/>
              </a:lnSpc>
              <a:spcAft>
                <a:spcPts val="600"/>
              </a:spcAft>
              <a:buFont typeface="Wingdings" panose="05000000000000000000" pitchFamily="2" charset="2"/>
              <a:buChar char="Ø"/>
            </a:pPr>
            <a:r>
              <a:rPr lang="ru-RU" sz="2400" dirty="0" smtClean="0"/>
              <a:t>в области </a:t>
            </a:r>
            <a:r>
              <a:rPr lang="ru-RU" sz="2400" dirty="0" err="1" smtClean="0"/>
              <a:t>Ростехнадзора</a:t>
            </a:r>
            <a:r>
              <a:rPr lang="ru-RU" sz="2400" dirty="0" smtClean="0"/>
              <a:t> – </a:t>
            </a:r>
            <a:r>
              <a:rPr lang="ru-RU" sz="2400" b="1" dirty="0" smtClean="0"/>
              <a:t>постановление Правительства РФ </a:t>
            </a:r>
            <a:r>
              <a:rPr lang="ru-RU" sz="2400" b="1" dirty="0"/>
              <a:t>от </a:t>
            </a:r>
            <a:r>
              <a:rPr lang="ru-RU" sz="2400" b="1" dirty="0" smtClean="0"/>
              <a:t>06.08.2020</a:t>
            </a:r>
            <a:r>
              <a:rPr lang="ru-RU" sz="2400" b="1" dirty="0"/>
              <a:t> </a:t>
            </a:r>
            <a:r>
              <a:rPr lang="ru-RU" sz="2400" b="1" dirty="0" smtClean="0"/>
              <a:t>№ 1192;</a:t>
            </a:r>
          </a:p>
          <a:p>
            <a:pPr marL="804863" indent="-342900">
              <a:lnSpc>
                <a:spcPct val="80000"/>
              </a:lnSpc>
              <a:spcAft>
                <a:spcPts val="600"/>
              </a:spcAft>
              <a:buFont typeface="Wingdings" panose="05000000000000000000" pitchFamily="2" charset="2"/>
              <a:buChar char="Ø"/>
            </a:pPr>
            <a:r>
              <a:rPr lang="ru-RU" sz="2400" dirty="0" err="1" smtClean="0"/>
              <a:t>Роспотребнадзора</a:t>
            </a:r>
            <a:r>
              <a:rPr lang="ru-RU" sz="2400" dirty="0" smtClean="0"/>
              <a:t> - </a:t>
            </a:r>
            <a:r>
              <a:rPr lang="ru-RU" sz="2400" b="1" dirty="0" smtClean="0"/>
              <a:t>постановление Правительства </a:t>
            </a:r>
            <a:r>
              <a:rPr lang="ru-RU" sz="2400" b="1" dirty="0"/>
              <a:t>РФ от 08.10.2020 </a:t>
            </a:r>
            <a:r>
              <a:rPr lang="ru-RU" sz="2400" b="1" dirty="0" smtClean="0"/>
              <a:t>№ 1631;</a:t>
            </a:r>
          </a:p>
          <a:p>
            <a:pPr marL="804863" indent="-342900">
              <a:lnSpc>
                <a:spcPct val="80000"/>
              </a:lnSpc>
              <a:spcAft>
                <a:spcPts val="600"/>
              </a:spcAft>
              <a:buFont typeface="Wingdings" panose="05000000000000000000" pitchFamily="2" charset="2"/>
              <a:buChar char="Ø"/>
            </a:pPr>
            <a:r>
              <a:rPr lang="ru-RU" sz="2400" dirty="0"/>
              <a:t>в области </a:t>
            </a:r>
            <a:r>
              <a:rPr lang="ru-RU" sz="2400" dirty="0" smtClean="0"/>
              <a:t>МЧС РФ - </a:t>
            </a:r>
            <a:r>
              <a:rPr lang="ru-RU" sz="2400" b="1" dirty="0"/>
              <a:t>постановление Правительства РФ </a:t>
            </a:r>
            <a:r>
              <a:rPr lang="ru-RU" sz="2400" b="1" dirty="0" smtClean="0"/>
              <a:t>от 11.07.2020  № </a:t>
            </a:r>
            <a:r>
              <a:rPr lang="ru-RU" sz="2400" b="1" dirty="0"/>
              <a:t>1034</a:t>
            </a:r>
            <a:endParaRPr lang="ru-RU" sz="2400" b="1" dirty="0" smtClean="0"/>
          </a:p>
          <a:p>
            <a:pPr marL="804863" indent="-342900">
              <a:lnSpc>
                <a:spcPct val="80000"/>
              </a:lnSpc>
              <a:spcAft>
                <a:spcPts val="600"/>
              </a:spcAft>
              <a:buFont typeface="Wingdings" panose="05000000000000000000" pitchFamily="2" charset="2"/>
              <a:buChar char="Ø"/>
            </a:pPr>
            <a:r>
              <a:rPr lang="ru-RU" sz="2400" dirty="0"/>
              <a:t>в </a:t>
            </a:r>
            <a:r>
              <a:rPr lang="ru-RU" sz="2400" dirty="0" smtClean="0"/>
              <a:t>области экологии - </a:t>
            </a:r>
            <a:r>
              <a:rPr lang="ru-RU" sz="2400" b="1" dirty="0"/>
              <a:t>постановление Правительства РФ </a:t>
            </a:r>
            <a:r>
              <a:rPr lang="ru-RU" sz="2400" b="1" dirty="0" smtClean="0"/>
              <a:t>от 18.09.2020  № 1496;</a:t>
            </a:r>
          </a:p>
          <a:p>
            <a:pPr marL="804863" indent="-342900">
              <a:lnSpc>
                <a:spcPct val="80000"/>
              </a:lnSpc>
              <a:spcAft>
                <a:spcPts val="600"/>
              </a:spcAft>
              <a:buFont typeface="Wingdings" panose="05000000000000000000" pitchFamily="2" charset="2"/>
              <a:buChar char="Ø"/>
            </a:pPr>
            <a:r>
              <a:rPr lang="ru-RU" sz="2400" dirty="0" smtClean="0"/>
              <a:t>в области охраны труда (старые документы Минэкономики РФ) – </a:t>
            </a:r>
            <a:r>
              <a:rPr lang="ru-RU" sz="2400" b="1" dirty="0" smtClean="0"/>
              <a:t>приказ </a:t>
            </a:r>
            <a:r>
              <a:rPr lang="ru-RU" sz="2200" b="1" dirty="0" smtClean="0"/>
              <a:t>Минэкономразвития РФ от 02.09.2020 № 566 </a:t>
            </a:r>
            <a:r>
              <a:rPr lang="ru-RU" sz="2000" dirty="0" smtClean="0"/>
              <a:t>(постановления Правительства РФ пока нет)</a:t>
            </a:r>
          </a:p>
          <a:p>
            <a:pPr marL="804863" indent="-342900">
              <a:lnSpc>
                <a:spcPct val="80000"/>
              </a:lnSpc>
              <a:spcAft>
                <a:spcPts val="600"/>
              </a:spcAft>
              <a:buFont typeface="Wingdings" panose="05000000000000000000" pitchFamily="2" charset="2"/>
              <a:buChar char="Ø"/>
            </a:pPr>
            <a:r>
              <a:rPr lang="ru-RU" sz="2400" dirty="0"/>
              <a:t>в области охраны труда </a:t>
            </a:r>
            <a:r>
              <a:rPr lang="ru-RU" sz="2400" dirty="0" smtClean="0"/>
              <a:t>(документы СССР и РСФСР </a:t>
            </a:r>
            <a:r>
              <a:rPr lang="ru-RU" sz="2400" b="1" i="1" dirty="0"/>
              <a:t>об оплате и нормировании труда</a:t>
            </a:r>
            <a:r>
              <a:rPr lang="ru-RU" sz="2400" dirty="0" smtClean="0"/>
              <a:t>) - </a:t>
            </a:r>
            <a:r>
              <a:rPr lang="ru-RU" sz="2200" b="1" dirty="0"/>
              <a:t>приказ Минтруда России от 20.10.2020 </a:t>
            </a:r>
            <a:r>
              <a:rPr lang="ru-RU" sz="2200" b="1" dirty="0" smtClean="0"/>
              <a:t>№ </a:t>
            </a:r>
            <a:r>
              <a:rPr lang="ru-RU" sz="2200" b="1" dirty="0"/>
              <a:t>734</a:t>
            </a:r>
          </a:p>
        </p:txBody>
      </p:sp>
    </p:spTree>
    <p:extLst>
      <p:ext uri="{BB962C8B-B14F-4D97-AF65-F5344CB8AC3E}">
        <p14:creationId xmlns:p14="http://schemas.microsoft.com/office/powerpoint/2010/main" val="4192225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Номер слайда 1"/>
          <p:cNvSpPr txBox="1">
            <a:spLocks/>
          </p:cNvSpPr>
          <p:nvPr/>
        </p:nvSpPr>
        <p:spPr bwMode="auto">
          <a:xfrm>
            <a:off x="6768244" y="226787"/>
            <a:ext cx="2133600" cy="476250"/>
          </a:xfrm>
          <a:prstGeom prst="rect">
            <a:avLst/>
          </a:prstGeom>
          <a:noFill/>
          <a:ln w="9525">
            <a:noFill/>
            <a:miter lim="800000"/>
            <a:headEnd/>
            <a:tailEnd/>
          </a:ln>
        </p:spPr>
        <p:txBody>
          <a:bodyPr lIns="91434" tIns="45717" rIns="91434" bIns="45717" anchor="ctr"/>
          <a:lstStyle/>
          <a:p>
            <a:pPr algn="r"/>
            <a:fld id="{5C365D71-A692-4B4F-98BE-C18E79093CF0}" type="slidenum">
              <a:rPr lang="en-US">
                <a:solidFill>
                  <a:srgbClr val="6F91C2"/>
                </a:solidFill>
                <a:latin typeface="Arial" charset="0"/>
                <a:cs typeface="Arial" charset="0"/>
              </a:rPr>
              <a:pPr algn="r"/>
              <a:t>35</a:t>
            </a:fld>
            <a:endParaRPr lang="en-US" dirty="0">
              <a:solidFill>
                <a:srgbClr val="6F91C2"/>
              </a:solidFill>
              <a:latin typeface="Arial" charset="0"/>
              <a:cs typeface="Arial" charset="0"/>
            </a:endParaRPr>
          </a:p>
        </p:txBody>
      </p:sp>
      <p:sp>
        <p:nvSpPr>
          <p:cNvPr id="2" name="Прямоугольник 1"/>
          <p:cNvSpPr/>
          <p:nvPr/>
        </p:nvSpPr>
        <p:spPr>
          <a:xfrm>
            <a:off x="646348" y="5049180"/>
            <a:ext cx="8064896" cy="830997"/>
          </a:xfrm>
          <a:prstGeom prst="rect">
            <a:avLst/>
          </a:prstGeom>
        </p:spPr>
        <p:txBody>
          <a:bodyPr wrap="square">
            <a:spAutoFit/>
          </a:bodyPr>
          <a:lstStyle/>
          <a:p>
            <a:pPr algn="ctr">
              <a:spcBef>
                <a:spcPts val="600"/>
              </a:spcBef>
              <a:spcAft>
                <a:spcPts val="600"/>
              </a:spcAft>
            </a:pPr>
            <a:r>
              <a:rPr lang="ru-RU" sz="4000" b="1" dirty="0" smtClean="0">
                <a:solidFill>
                  <a:srgbClr val="002060"/>
                </a:solidFill>
                <a:latin typeface="Arial" charset="0"/>
                <a:cs typeface="Arial" charset="0"/>
              </a:rPr>
              <a:t>Спасибо за внимание</a:t>
            </a:r>
            <a:r>
              <a:rPr lang="ru-RU" sz="4800" b="1" dirty="0" smtClean="0">
                <a:solidFill>
                  <a:srgbClr val="002060"/>
                </a:solidFill>
                <a:latin typeface="Arial" charset="0"/>
                <a:cs typeface="Arial" charset="0"/>
              </a:rPr>
              <a:t>!</a:t>
            </a:r>
            <a:endParaRPr lang="ru-RU" sz="4800" b="1" dirty="0">
              <a:solidFill>
                <a:srgbClr val="002060"/>
              </a:solidFill>
              <a:latin typeface="Arial" charset="0"/>
              <a:cs typeface="Arial"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820" y="1772816"/>
            <a:ext cx="3165921" cy="236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2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4</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66278278"/>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911226" y="184531"/>
            <a:ext cx="8125270"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200" dirty="0"/>
              <a:t>Настоящий </a:t>
            </a:r>
            <a:r>
              <a:rPr lang="ru-RU" sz="2200" dirty="0" smtClean="0"/>
              <a:t>закон </a:t>
            </a:r>
            <a:r>
              <a:rPr lang="ru-RU" sz="2200" dirty="0"/>
              <a:t>не распространяется на отношения связанные с установлением и оценкой применения обязательных </a:t>
            </a:r>
            <a:r>
              <a:rPr lang="ru-RU" sz="2200" dirty="0" smtClean="0"/>
              <a:t>требований:</a:t>
            </a:r>
          </a:p>
          <a:p>
            <a:pPr marL="542925" indent="-342900" algn="just">
              <a:lnSpc>
                <a:spcPct val="80000"/>
              </a:lnSpc>
              <a:spcBef>
                <a:spcPts val="0"/>
              </a:spcBef>
              <a:spcAft>
                <a:spcPts val="1200"/>
              </a:spcAft>
              <a:buFont typeface="Wingdings" pitchFamily="2" charset="2"/>
              <a:buChar char="ü"/>
            </a:pPr>
            <a:r>
              <a:rPr lang="ru-RU" sz="2200" dirty="0"/>
              <a:t>составляющих государственную тайну</a:t>
            </a:r>
            <a:r>
              <a:rPr lang="ru-RU" sz="2200" dirty="0" smtClean="0"/>
              <a:t>; </a:t>
            </a:r>
          </a:p>
          <a:p>
            <a:pPr marL="542925" indent="-342900" algn="just">
              <a:lnSpc>
                <a:spcPct val="80000"/>
              </a:lnSpc>
              <a:spcBef>
                <a:spcPts val="0"/>
              </a:spcBef>
              <a:spcAft>
                <a:spcPts val="1200"/>
              </a:spcAft>
              <a:buFont typeface="Wingdings" pitchFamily="2" charset="2"/>
              <a:buChar char="ü"/>
            </a:pPr>
            <a:r>
              <a:rPr lang="ru-RU" sz="2200" dirty="0"/>
              <a:t>устанавливаемых в сфере </a:t>
            </a:r>
            <a:r>
              <a:rPr lang="ru-RU" sz="2200" dirty="0" smtClean="0"/>
              <a:t>обороны и др. силовых структур;</a:t>
            </a:r>
          </a:p>
          <a:p>
            <a:pPr marL="542925" indent="-342900" algn="just">
              <a:lnSpc>
                <a:spcPct val="80000"/>
              </a:lnSpc>
              <a:spcBef>
                <a:spcPts val="0"/>
              </a:spcBef>
              <a:spcAft>
                <a:spcPts val="1200"/>
              </a:spcAft>
              <a:buFont typeface="Wingdings" pitchFamily="2" charset="2"/>
              <a:buChar char="ü"/>
            </a:pPr>
            <a:r>
              <a:rPr lang="ru-RU" sz="2200" dirty="0"/>
              <a:t>устанавливаемых при угрозе </a:t>
            </a:r>
            <a:r>
              <a:rPr lang="ru-RU" sz="2200" dirty="0" smtClean="0"/>
              <a:t>и </a:t>
            </a:r>
            <a:r>
              <a:rPr lang="ru-RU" sz="2200" dirty="0"/>
              <a:t>(или) возникновении </a:t>
            </a:r>
            <a:r>
              <a:rPr lang="ru-RU" sz="2200" dirty="0" smtClean="0"/>
              <a:t>чрезвычайных </a:t>
            </a:r>
            <a:r>
              <a:rPr lang="ru-RU" sz="2200" dirty="0"/>
              <a:t>ситуаций, </a:t>
            </a:r>
            <a:r>
              <a:rPr lang="ru-RU" sz="2200" dirty="0" smtClean="0"/>
              <a:t>режима </a:t>
            </a:r>
            <a:r>
              <a:rPr lang="ru-RU" sz="2200" dirty="0"/>
              <a:t>повышенной </a:t>
            </a:r>
            <a:r>
              <a:rPr lang="ru-RU" sz="2200" dirty="0" smtClean="0"/>
              <a:t>готовности;</a:t>
            </a:r>
          </a:p>
          <a:p>
            <a:pPr marL="542925" indent="-342900" algn="just">
              <a:lnSpc>
                <a:spcPct val="80000"/>
              </a:lnSpc>
              <a:spcBef>
                <a:spcPts val="0"/>
              </a:spcBef>
              <a:spcAft>
                <a:spcPts val="1200"/>
              </a:spcAft>
              <a:buFont typeface="Wingdings" pitchFamily="2" charset="2"/>
              <a:buChar char="ü"/>
            </a:pPr>
            <a:r>
              <a:rPr lang="ru-RU" sz="2200" dirty="0" smtClean="0"/>
              <a:t>в финансовой и таможенной сфере;</a:t>
            </a:r>
          </a:p>
          <a:p>
            <a:pPr marL="542925" indent="-342900" algn="just">
              <a:lnSpc>
                <a:spcPct val="80000"/>
              </a:lnSpc>
              <a:spcBef>
                <a:spcPts val="0"/>
              </a:spcBef>
              <a:spcAft>
                <a:spcPts val="1200"/>
              </a:spcAft>
              <a:buFont typeface="Wingdings" pitchFamily="2" charset="2"/>
              <a:buChar char="ü"/>
            </a:pPr>
            <a:r>
              <a:rPr lang="ru-RU" sz="2200" dirty="0" smtClean="0"/>
              <a:t>в области использования атомной энергии</a:t>
            </a:r>
            <a:r>
              <a:rPr lang="ru-RU" sz="2200" dirty="0"/>
              <a:t> и охраны важных государственных объектов</a:t>
            </a:r>
            <a:r>
              <a:rPr lang="ru-RU" sz="2200" dirty="0" smtClean="0"/>
              <a:t>;</a:t>
            </a:r>
          </a:p>
          <a:p>
            <a:pPr marL="542925" indent="-342900" algn="just">
              <a:lnSpc>
                <a:spcPct val="80000"/>
              </a:lnSpc>
              <a:spcBef>
                <a:spcPts val="0"/>
              </a:spcBef>
              <a:spcAft>
                <a:spcPts val="1200"/>
              </a:spcAft>
              <a:buFont typeface="Wingdings" pitchFamily="2" charset="2"/>
              <a:buChar char="ü"/>
            </a:pPr>
            <a:r>
              <a:rPr lang="ru-RU" sz="2200" dirty="0"/>
              <a:t>устанавливаемых стандартами </a:t>
            </a:r>
            <a:r>
              <a:rPr lang="ru-RU" sz="2200" dirty="0" smtClean="0"/>
              <a:t>оказания </a:t>
            </a:r>
            <a:r>
              <a:rPr lang="ru-RU" sz="2200" dirty="0"/>
              <a:t>медицинской </a:t>
            </a:r>
            <a:r>
              <a:rPr lang="ru-RU" sz="2200" dirty="0" smtClean="0"/>
              <a:t>помощи и </a:t>
            </a:r>
            <a:r>
              <a:rPr lang="ru-RU" sz="2200" dirty="0"/>
              <a:t>федеральными государственными образовательными стандартами;</a:t>
            </a:r>
            <a:endParaRPr lang="ru-RU" sz="2200" dirty="0" smtClean="0"/>
          </a:p>
          <a:p>
            <a:pPr marL="542925" indent="-342900" algn="just">
              <a:lnSpc>
                <a:spcPct val="80000"/>
              </a:lnSpc>
              <a:spcBef>
                <a:spcPts val="0"/>
              </a:spcBef>
              <a:spcAft>
                <a:spcPts val="1200"/>
              </a:spcAft>
              <a:buFont typeface="Wingdings" pitchFamily="2" charset="2"/>
              <a:buChar char="ü"/>
            </a:pPr>
            <a:r>
              <a:rPr lang="ru-RU" sz="2200" dirty="0"/>
              <a:t>устанавливаемых нормативными правовыми актами, </a:t>
            </a:r>
            <a:r>
              <a:rPr lang="ru-RU" sz="2200" dirty="0" smtClean="0"/>
              <a:t>которые основаны на международном праве.</a:t>
            </a:r>
            <a:r>
              <a:rPr lang="ru-RU" sz="2400" dirty="0" smtClean="0"/>
              <a:t> </a:t>
            </a:r>
            <a:endParaRPr lang="ru-RU" sz="2400" dirty="0"/>
          </a:p>
        </p:txBody>
      </p:sp>
    </p:spTree>
    <p:extLst>
      <p:ext uri="{BB962C8B-B14F-4D97-AF65-F5344CB8AC3E}">
        <p14:creationId xmlns:p14="http://schemas.microsoft.com/office/powerpoint/2010/main" val="117754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5</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2672536386"/>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535510" y="178826"/>
            <a:ext cx="7488832"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ctr">
              <a:lnSpc>
                <a:spcPct val="80000"/>
              </a:lnSpc>
              <a:spcBef>
                <a:spcPts val="0"/>
              </a:spcBef>
              <a:spcAft>
                <a:spcPts val="1200"/>
              </a:spcAft>
            </a:pPr>
            <a:r>
              <a:rPr lang="ru-RU" sz="2800" dirty="0"/>
              <a:t>Обязательные требования </a:t>
            </a:r>
            <a:r>
              <a:rPr lang="ru-RU" sz="2800" dirty="0" smtClean="0"/>
              <a:t>устанавливаются: </a:t>
            </a:r>
          </a:p>
          <a:p>
            <a:pPr marL="342900" indent="-342900" algn="just">
              <a:lnSpc>
                <a:spcPct val="80000"/>
              </a:lnSpc>
              <a:spcBef>
                <a:spcPts val="0"/>
              </a:spcBef>
              <a:spcAft>
                <a:spcPts val="1200"/>
              </a:spcAft>
              <a:buFont typeface="Wingdings" pitchFamily="2" charset="2"/>
              <a:buChar char="ü"/>
            </a:pPr>
            <a:r>
              <a:rPr lang="ru-RU" sz="2400" b="1" i="1" dirty="0"/>
              <a:t>федеральными законами</a:t>
            </a:r>
            <a:r>
              <a:rPr lang="ru-RU" sz="2400" dirty="0"/>
              <a:t>, </a:t>
            </a:r>
          </a:p>
          <a:p>
            <a:pPr marL="342900" indent="-342900" algn="just">
              <a:lnSpc>
                <a:spcPct val="80000"/>
              </a:lnSpc>
              <a:spcBef>
                <a:spcPts val="0"/>
              </a:spcBef>
              <a:spcAft>
                <a:spcPts val="1200"/>
              </a:spcAft>
              <a:buFont typeface="Wingdings" pitchFamily="2" charset="2"/>
              <a:buChar char="ü"/>
            </a:pPr>
            <a:r>
              <a:rPr lang="ru-RU" sz="2400" dirty="0"/>
              <a:t>Договором о Евразийском экономическом союзе, </a:t>
            </a:r>
          </a:p>
          <a:p>
            <a:pPr marL="342900" indent="-342900" algn="just">
              <a:lnSpc>
                <a:spcPct val="80000"/>
              </a:lnSpc>
              <a:spcBef>
                <a:spcPts val="0"/>
              </a:spcBef>
              <a:spcAft>
                <a:spcPts val="1200"/>
              </a:spcAft>
              <a:buFont typeface="Wingdings" pitchFamily="2" charset="2"/>
              <a:buChar char="ü"/>
            </a:pPr>
            <a:r>
              <a:rPr lang="ru-RU" sz="2400" dirty="0"/>
              <a:t>положениями международных договоров РФ, </a:t>
            </a:r>
          </a:p>
          <a:p>
            <a:pPr marL="342900" indent="-342900" algn="just">
              <a:lnSpc>
                <a:spcPct val="80000"/>
              </a:lnSpc>
              <a:spcBef>
                <a:spcPts val="0"/>
              </a:spcBef>
              <a:spcAft>
                <a:spcPts val="1200"/>
              </a:spcAft>
              <a:buFont typeface="Wingdings" pitchFamily="2" charset="2"/>
              <a:buChar char="ü"/>
            </a:pPr>
            <a:r>
              <a:rPr lang="ru-RU" sz="2400" dirty="0"/>
              <a:t>нормативными правовыми актами субъектов Российской Федерации, </a:t>
            </a:r>
          </a:p>
          <a:p>
            <a:pPr marL="342900" indent="-342900" algn="just">
              <a:lnSpc>
                <a:spcPct val="80000"/>
              </a:lnSpc>
              <a:spcBef>
                <a:spcPts val="0"/>
              </a:spcBef>
              <a:spcAft>
                <a:spcPts val="1200"/>
              </a:spcAft>
              <a:buFont typeface="Wingdings" pitchFamily="2" charset="2"/>
              <a:buChar char="ü"/>
            </a:pPr>
            <a:r>
              <a:rPr lang="ru-RU" sz="2400" dirty="0"/>
              <a:t>муниципальными нормативными правовыми актами</a:t>
            </a:r>
            <a:r>
              <a:rPr lang="ru-RU" sz="2400" dirty="0" smtClean="0"/>
              <a:t>. </a:t>
            </a:r>
          </a:p>
        </p:txBody>
      </p:sp>
    </p:spTree>
    <p:extLst>
      <p:ext uri="{BB962C8B-B14F-4D97-AF65-F5344CB8AC3E}">
        <p14:creationId xmlns:p14="http://schemas.microsoft.com/office/powerpoint/2010/main" val="2142930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6</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531101992"/>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535510" y="178826"/>
            <a:ext cx="7488832"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400" dirty="0" smtClean="0"/>
              <a:t>Если обязательные требования установлены </a:t>
            </a:r>
            <a:r>
              <a:rPr lang="ru-RU" sz="2400" dirty="0"/>
              <a:t>федеральными </a:t>
            </a:r>
            <a:r>
              <a:rPr lang="ru-RU" sz="2400" dirty="0" smtClean="0"/>
              <a:t>законами, то с целью их конкретизации могут устанавливаться </a:t>
            </a:r>
            <a:r>
              <a:rPr lang="ru-RU" sz="2400" dirty="0"/>
              <a:t>обязательные требования </a:t>
            </a:r>
            <a:r>
              <a:rPr lang="ru-RU" sz="2400" b="1" i="1" dirty="0"/>
              <a:t>указами Президента Российской </a:t>
            </a:r>
            <a:r>
              <a:rPr lang="ru-RU" sz="2400" b="1" i="1" dirty="0" smtClean="0"/>
              <a:t>Федерации</a:t>
            </a:r>
            <a:r>
              <a:rPr lang="ru-RU" sz="2400" dirty="0" smtClean="0"/>
              <a:t>.</a:t>
            </a:r>
          </a:p>
          <a:p>
            <a:pPr indent="361950" algn="just">
              <a:lnSpc>
                <a:spcPct val="80000"/>
              </a:lnSpc>
              <a:spcBef>
                <a:spcPts val="0"/>
              </a:spcBef>
              <a:spcAft>
                <a:spcPts val="1200"/>
              </a:spcAft>
            </a:pPr>
            <a:r>
              <a:rPr lang="ru-RU" sz="2400" dirty="0"/>
              <a:t>Если обязательные требования установлены федеральными </a:t>
            </a:r>
            <a:r>
              <a:rPr lang="ru-RU" sz="2400" dirty="0" smtClean="0"/>
              <a:t>законами и </a:t>
            </a:r>
            <a:r>
              <a:rPr lang="ru-RU" sz="2400" dirty="0"/>
              <a:t>указами Президента Российской </a:t>
            </a:r>
            <a:r>
              <a:rPr lang="ru-RU" sz="2400" dirty="0" smtClean="0"/>
              <a:t>Федерации, то </a:t>
            </a:r>
            <a:r>
              <a:rPr lang="ru-RU" sz="2400" dirty="0"/>
              <a:t>обязательные </a:t>
            </a:r>
            <a:r>
              <a:rPr lang="ru-RU" sz="2400" dirty="0" smtClean="0"/>
              <a:t>требования могут </a:t>
            </a:r>
            <a:r>
              <a:rPr lang="ru-RU" sz="2400" dirty="0"/>
              <a:t>устанавливаться нормативными правовыми актами </a:t>
            </a:r>
            <a:r>
              <a:rPr lang="ru-RU" sz="2400" b="1" i="1" dirty="0"/>
              <a:t>Правительства </a:t>
            </a:r>
            <a:r>
              <a:rPr lang="ru-RU" sz="2400" b="1" i="1" dirty="0" smtClean="0"/>
              <a:t>РФ</a:t>
            </a:r>
            <a:r>
              <a:rPr lang="ru-RU" sz="2400" dirty="0" smtClean="0"/>
              <a:t>, </a:t>
            </a:r>
            <a:r>
              <a:rPr lang="ru-RU" sz="2400" b="1" i="1" dirty="0"/>
              <a:t>федеральных органов исполнительной власти</a:t>
            </a:r>
            <a:r>
              <a:rPr lang="ru-RU" sz="2400" dirty="0" smtClean="0"/>
              <a:t>.</a:t>
            </a:r>
          </a:p>
          <a:p>
            <a:pPr indent="361950" algn="just">
              <a:lnSpc>
                <a:spcPct val="80000"/>
              </a:lnSpc>
              <a:spcBef>
                <a:spcPts val="0"/>
              </a:spcBef>
              <a:spcAft>
                <a:spcPts val="1200"/>
              </a:spcAft>
            </a:pPr>
            <a:r>
              <a:rPr lang="ru-RU" sz="2400" dirty="0" smtClean="0"/>
              <a:t>Полномочия </a:t>
            </a:r>
            <a:r>
              <a:rPr lang="ru-RU" sz="2400" dirty="0"/>
              <a:t>по установлению обязательных требований, возложенные </a:t>
            </a:r>
            <a:r>
              <a:rPr lang="ru-RU" sz="2400" dirty="0" smtClean="0"/>
              <a:t>на </a:t>
            </a:r>
            <a:r>
              <a:rPr lang="ru-RU" sz="2400" dirty="0"/>
              <a:t>федеральные органы исполнительной власти и уполномоченные </a:t>
            </a:r>
            <a:r>
              <a:rPr lang="ru-RU" sz="2400" dirty="0" smtClean="0"/>
              <a:t>организации (см. следующий слайд) </a:t>
            </a:r>
            <a:r>
              <a:rPr lang="ru-RU" sz="2400" dirty="0"/>
              <a:t>федеральными </a:t>
            </a:r>
            <a:r>
              <a:rPr lang="ru-RU" sz="2400" dirty="0" smtClean="0"/>
              <a:t>законами, </a:t>
            </a:r>
            <a:r>
              <a:rPr lang="ru-RU" sz="2400" dirty="0"/>
              <a:t>не могут осуществляться иными органами и организациями.</a:t>
            </a:r>
          </a:p>
        </p:txBody>
      </p:sp>
    </p:spTree>
    <p:extLst>
      <p:ext uri="{BB962C8B-B14F-4D97-AF65-F5344CB8AC3E}">
        <p14:creationId xmlns:p14="http://schemas.microsoft.com/office/powerpoint/2010/main" val="778306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7</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432627076"/>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535510" y="178826"/>
            <a:ext cx="7488832"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400" dirty="0" smtClean="0"/>
              <a:t>Обязательные требования могу также устанавливаться:</a:t>
            </a:r>
          </a:p>
          <a:p>
            <a:pPr marL="342900" indent="-342900" algn="just">
              <a:lnSpc>
                <a:spcPct val="80000"/>
              </a:lnSpc>
              <a:spcBef>
                <a:spcPts val="0"/>
              </a:spcBef>
              <a:spcAft>
                <a:spcPts val="1200"/>
              </a:spcAft>
              <a:buFont typeface="Wingdings" pitchFamily="2" charset="2"/>
              <a:buChar char="Ø"/>
            </a:pPr>
            <a:r>
              <a:rPr lang="ru-RU" sz="2400" dirty="0" smtClean="0"/>
              <a:t>субъектами РФ и муниципальными образованиями их нормативными правовыми актами;</a:t>
            </a:r>
          </a:p>
          <a:p>
            <a:pPr marL="342900" indent="-342900" algn="just">
              <a:lnSpc>
                <a:spcPct val="80000"/>
              </a:lnSpc>
              <a:spcBef>
                <a:spcPts val="0"/>
              </a:spcBef>
              <a:spcAft>
                <a:spcPts val="1200"/>
              </a:spcAft>
              <a:buFont typeface="Wingdings" pitchFamily="2" charset="2"/>
              <a:buChar char="Ø"/>
            </a:pPr>
            <a:r>
              <a:rPr lang="ru-RU" sz="2400" dirty="0" smtClean="0"/>
              <a:t> </a:t>
            </a:r>
            <a:r>
              <a:rPr lang="ru-RU" sz="2400" dirty="0"/>
              <a:t>Государственной корпорации по атомной энергии "</a:t>
            </a:r>
            <a:r>
              <a:rPr lang="ru-RU" sz="2400" dirty="0" err="1"/>
              <a:t>Росатом</a:t>
            </a:r>
            <a:r>
              <a:rPr lang="ru-RU" sz="2400" dirty="0"/>
              <a:t>" и Государственной корпорации по космической деятельности "</a:t>
            </a:r>
            <a:r>
              <a:rPr lang="ru-RU" sz="2400" dirty="0" err="1"/>
              <a:t>Роскосмос</a:t>
            </a:r>
            <a:r>
              <a:rPr lang="ru-RU" sz="2400" dirty="0"/>
              <a:t>" (далее - уполномоченные организации</a:t>
            </a:r>
            <a:r>
              <a:rPr lang="ru-RU" sz="2400" dirty="0" smtClean="0"/>
              <a:t>).</a:t>
            </a:r>
          </a:p>
        </p:txBody>
      </p:sp>
    </p:spTree>
    <p:extLst>
      <p:ext uri="{BB962C8B-B14F-4D97-AF65-F5344CB8AC3E}">
        <p14:creationId xmlns:p14="http://schemas.microsoft.com/office/powerpoint/2010/main" val="2025140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8</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370292740"/>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535510" y="178826"/>
            <a:ext cx="7488832"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200" b="1" i="1" dirty="0" smtClean="0"/>
              <a:t>Упразднение, ликвидация, </a:t>
            </a:r>
            <a:r>
              <a:rPr lang="ru-RU" sz="2200" b="1" i="1" dirty="0"/>
              <a:t>реорганизация уполномоченных на установление обязательных требований органа государственной </a:t>
            </a:r>
            <a:r>
              <a:rPr lang="ru-RU" sz="2200" b="1" i="1" dirty="0" smtClean="0"/>
              <a:t>власти</a:t>
            </a:r>
            <a:r>
              <a:rPr lang="ru-RU" sz="2200" dirty="0" smtClean="0"/>
              <a:t>, </a:t>
            </a:r>
            <a:r>
              <a:rPr lang="ru-RU" sz="2200" dirty="0"/>
              <a:t>предусматривающие утрату </a:t>
            </a:r>
            <a:r>
              <a:rPr lang="ru-RU" sz="2200" dirty="0" smtClean="0"/>
              <a:t>ими полномочий </a:t>
            </a:r>
            <a:r>
              <a:rPr lang="ru-RU" sz="2200" dirty="0"/>
              <a:t>по установлению обязательных требований, не влекут прекращения действия принятых ими нормативных правовых актов, содержащих обязательные </a:t>
            </a:r>
            <a:r>
              <a:rPr lang="ru-RU" sz="2200" dirty="0" smtClean="0"/>
              <a:t>требования, т.е. </a:t>
            </a:r>
            <a:r>
              <a:rPr lang="ru-RU" sz="2200" b="1" i="1" dirty="0" smtClean="0"/>
              <a:t>действие ранее установленных обязательных требований сохраняется, например, </a:t>
            </a:r>
            <a:r>
              <a:rPr lang="ru-RU" sz="2200" b="1" i="1" dirty="0"/>
              <a:t>приказы </a:t>
            </a:r>
            <a:r>
              <a:rPr lang="ru-RU" sz="2200" b="1" i="1" dirty="0" smtClean="0"/>
              <a:t>ликвидированного Минздравсоцразвития </a:t>
            </a:r>
            <a:r>
              <a:rPr lang="ru-RU" sz="2200" b="1" i="1" dirty="0"/>
              <a:t>РФ</a:t>
            </a:r>
            <a:r>
              <a:rPr lang="ru-RU" sz="2200" dirty="0" smtClean="0"/>
              <a:t>.</a:t>
            </a:r>
          </a:p>
          <a:p>
            <a:pPr indent="361950" algn="just">
              <a:lnSpc>
                <a:spcPct val="80000"/>
              </a:lnSpc>
              <a:spcBef>
                <a:spcPts val="0"/>
              </a:spcBef>
              <a:spcAft>
                <a:spcPts val="1200"/>
              </a:spcAft>
            </a:pPr>
            <a:r>
              <a:rPr lang="ru-RU" sz="2200" dirty="0" smtClean="0"/>
              <a:t>В решении, на основании которого произошли такие изменения, должны содержаться положения </a:t>
            </a:r>
            <a:r>
              <a:rPr lang="ru-RU" sz="2200" dirty="0"/>
              <a:t>о правопреемстве в отношении полномочий по изменению </a:t>
            </a:r>
            <a:r>
              <a:rPr lang="ru-RU" sz="2200" dirty="0" smtClean="0"/>
              <a:t>или отмене </a:t>
            </a:r>
            <a:r>
              <a:rPr lang="ru-RU" sz="2200" dirty="0"/>
              <a:t>обязательных требований, установленных этими </a:t>
            </a:r>
            <a:r>
              <a:rPr lang="ru-RU" sz="2200" dirty="0" smtClean="0"/>
              <a:t>органами. Если такие полномочия не определены, то изменение или отмена </a:t>
            </a:r>
            <a:r>
              <a:rPr lang="ru-RU" sz="2200" dirty="0"/>
              <a:t>обязательных требований, установленных этими </a:t>
            </a:r>
            <a:r>
              <a:rPr lang="ru-RU" sz="2200" dirty="0" smtClean="0"/>
              <a:t>органами, осуществляется </a:t>
            </a:r>
            <a:r>
              <a:rPr lang="ru-RU" sz="2200" dirty="0"/>
              <a:t>вышестоящим органом государственной власти.</a:t>
            </a:r>
            <a:endParaRPr lang="ru-RU" sz="2200" dirty="0" smtClean="0"/>
          </a:p>
        </p:txBody>
      </p:sp>
    </p:spTree>
    <p:extLst>
      <p:ext uri="{BB962C8B-B14F-4D97-AF65-F5344CB8AC3E}">
        <p14:creationId xmlns:p14="http://schemas.microsoft.com/office/powerpoint/2010/main" val="2411510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4"/>
          <p:cNvSpPr>
            <a:spLocks noGrp="1"/>
          </p:cNvSpPr>
          <p:nvPr>
            <p:ph type="sldNum" sz="quarter" idx="12"/>
          </p:nvPr>
        </p:nvSpPr>
        <p:spPr bwMode="auto">
          <a:xfrm>
            <a:off x="8511083" y="6414789"/>
            <a:ext cx="514351"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9D94E43F-33FD-48CA-B3C6-09B22A23E3D3}" type="slidenum">
              <a:rPr lang="ru-RU" sz="1800" smtClean="0">
                <a:solidFill>
                  <a:srgbClr val="626262"/>
                </a:solidFill>
                <a:latin typeface="Arial Black" pitchFamily="34" charset="0"/>
                <a:cs typeface="Arial" pitchFamily="34" charset="0"/>
              </a:rPr>
              <a:pPr fontAlgn="base">
                <a:spcBef>
                  <a:spcPct val="20000"/>
                </a:spcBef>
                <a:spcAft>
                  <a:spcPct val="0"/>
                </a:spcAft>
                <a:buFont typeface="Arial" pitchFamily="34" charset="0"/>
                <a:buNone/>
              </a:pPr>
              <a:t>9</a:t>
            </a:fld>
            <a:endParaRPr lang="ru-RU" sz="1800" smtClean="0">
              <a:solidFill>
                <a:srgbClr val="626262"/>
              </a:solidFill>
              <a:latin typeface="Arial Black" pitchFamily="34" charset="0"/>
              <a:cs typeface="Arial" pitchFamily="34" charset="0"/>
            </a:endParaRPr>
          </a:p>
        </p:txBody>
      </p:sp>
      <p:sp>
        <p:nvSpPr>
          <p:cNvPr id="20483" name="Заголовок 1"/>
          <p:cNvSpPr>
            <a:spLocks/>
          </p:cNvSpPr>
          <p:nvPr/>
        </p:nvSpPr>
        <p:spPr bwMode="auto">
          <a:xfrm>
            <a:off x="287338" y="331789"/>
            <a:ext cx="8856663" cy="144883"/>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3076" name="Прямоугольник 7"/>
          <p:cNvSpPr>
            <a:spLocks noChangeArrowheads="1"/>
          </p:cNvSpPr>
          <p:nvPr/>
        </p:nvSpPr>
        <p:spPr bwMode="auto">
          <a:xfrm>
            <a:off x="2700337" y="6742114"/>
            <a:ext cx="3930651"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6" y="6742114"/>
            <a:ext cx="71439"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3079" name="Picture 14"/>
          <p:cNvPicPr>
            <a:picLocks noChangeAspect="1" noChangeArrowheads="1"/>
          </p:cNvPicPr>
          <p:nvPr/>
        </p:nvPicPr>
        <p:blipFill>
          <a:blip r:embed="rId2" cstate="print"/>
          <a:srcRect/>
          <a:stretch>
            <a:fillRect/>
          </a:stretch>
        </p:blipFill>
        <p:spPr bwMode="auto">
          <a:xfrm>
            <a:off x="911226" y="0"/>
            <a:ext cx="1428751" cy="114300"/>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888294252"/>
              </p:ext>
            </p:extLst>
          </p:nvPr>
        </p:nvGraphicFramePr>
        <p:xfrm>
          <a:off x="179512" y="114300"/>
          <a:ext cx="8784976" cy="648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1115616" y="178826"/>
            <a:ext cx="7908726" cy="640871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indent="361950" algn="just">
              <a:lnSpc>
                <a:spcPct val="80000"/>
              </a:lnSpc>
              <a:spcBef>
                <a:spcPts val="0"/>
              </a:spcBef>
              <a:spcAft>
                <a:spcPts val="1200"/>
              </a:spcAft>
            </a:pPr>
            <a:r>
              <a:rPr lang="ru-RU" sz="2000" dirty="0"/>
              <a:t>Положения нормативных правовых актов, устанавливающих обязательные требования, </a:t>
            </a:r>
            <a:r>
              <a:rPr lang="ru-RU" sz="2000" b="1" i="1" dirty="0"/>
              <a:t>должны</a:t>
            </a:r>
            <a:r>
              <a:rPr lang="ru-RU" sz="2000" dirty="0"/>
              <a:t> </a:t>
            </a:r>
            <a:r>
              <a:rPr lang="ru-RU" sz="2000" b="1" i="1" dirty="0"/>
              <a:t>вступать в силу либо с 1 марта</a:t>
            </a:r>
            <a:r>
              <a:rPr lang="ru-RU" sz="2000" dirty="0"/>
              <a:t>, </a:t>
            </a:r>
            <a:r>
              <a:rPr lang="ru-RU" sz="2000" b="1" i="1" dirty="0"/>
              <a:t>либо </a:t>
            </a:r>
            <a:r>
              <a:rPr lang="ru-RU" sz="2000" b="1" i="1" dirty="0" smtClean="0"/>
              <a:t/>
            </a:r>
            <a:br>
              <a:rPr lang="ru-RU" sz="2000" b="1" i="1" dirty="0" smtClean="0"/>
            </a:br>
            <a:r>
              <a:rPr lang="ru-RU" sz="2000" b="1" i="1" dirty="0" smtClean="0"/>
              <a:t>с </a:t>
            </a:r>
            <a:r>
              <a:rPr lang="ru-RU" sz="2000" b="1" i="1" dirty="0"/>
              <a:t>1 сентября соответствующего года</a:t>
            </a:r>
            <a:r>
              <a:rPr lang="ru-RU" sz="2000" dirty="0"/>
              <a:t>, но не ранее чем по истечении девяноста дней после дня официального опубликования соответствующего нормативного правового акта, если иное не установлено федеральным законом или международным договором Российской Федерации</a:t>
            </a:r>
            <a:r>
              <a:rPr lang="ru-RU" sz="2000" dirty="0" smtClean="0"/>
              <a:t>.</a:t>
            </a:r>
          </a:p>
          <a:p>
            <a:pPr indent="361950" algn="just">
              <a:lnSpc>
                <a:spcPct val="80000"/>
              </a:lnSpc>
              <a:spcBef>
                <a:spcPts val="0"/>
              </a:spcBef>
              <a:spcAft>
                <a:spcPts val="1200"/>
              </a:spcAft>
            </a:pPr>
            <a:r>
              <a:rPr lang="ru-RU" sz="2000" dirty="0" smtClean="0"/>
              <a:t>Данное требование вступает в силу с 01.02.2020 и не принимаются </a:t>
            </a:r>
            <a:r>
              <a:rPr lang="ru-RU" sz="2000" dirty="0"/>
              <a:t>в отношении нормативных правовых актов, подлежащих принятию в </a:t>
            </a:r>
            <a:r>
              <a:rPr lang="ru-RU" sz="2000" dirty="0" smtClean="0"/>
              <a:t>целях:</a:t>
            </a:r>
          </a:p>
          <a:p>
            <a:pPr marL="342900" indent="-342900" algn="just">
              <a:lnSpc>
                <a:spcPct val="80000"/>
              </a:lnSpc>
              <a:spcBef>
                <a:spcPts val="0"/>
              </a:spcBef>
              <a:spcAft>
                <a:spcPts val="1200"/>
              </a:spcAft>
              <a:buFont typeface="Wingdings" pitchFamily="2" charset="2"/>
              <a:buChar char="ü"/>
            </a:pPr>
            <a:r>
              <a:rPr lang="ru-RU" sz="2000" dirty="0" smtClean="0"/>
              <a:t>предупреждения </a:t>
            </a:r>
            <a:r>
              <a:rPr lang="ru-RU" sz="2000" dirty="0"/>
              <a:t>террористических актов и ликвидации их </a:t>
            </a:r>
            <a:r>
              <a:rPr lang="ru-RU" sz="2000" dirty="0" smtClean="0"/>
              <a:t>последствий; </a:t>
            </a:r>
          </a:p>
          <a:p>
            <a:pPr marL="342900" indent="-342900" algn="just">
              <a:lnSpc>
                <a:spcPct val="80000"/>
              </a:lnSpc>
              <a:spcBef>
                <a:spcPts val="0"/>
              </a:spcBef>
              <a:spcAft>
                <a:spcPts val="1200"/>
              </a:spcAft>
              <a:buFont typeface="Wingdings" pitchFamily="2" charset="2"/>
              <a:buChar char="ü"/>
            </a:pPr>
            <a:r>
              <a:rPr lang="ru-RU" sz="2000" dirty="0" smtClean="0"/>
              <a:t>предупреждения </a:t>
            </a:r>
            <a:r>
              <a:rPr lang="ru-RU" sz="2000" dirty="0"/>
              <a:t>угрозы обороне страны и </a:t>
            </a:r>
            <a:r>
              <a:rPr lang="ru-RU" sz="2000" dirty="0" smtClean="0"/>
              <a:t>безопасности;</a:t>
            </a:r>
          </a:p>
          <a:p>
            <a:pPr marL="342900" indent="-342900" algn="just">
              <a:lnSpc>
                <a:spcPct val="80000"/>
              </a:lnSpc>
              <a:spcBef>
                <a:spcPts val="0"/>
              </a:spcBef>
              <a:spcAft>
                <a:spcPts val="1200"/>
              </a:spcAft>
              <a:buFont typeface="Wingdings" pitchFamily="2" charset="2"/>
              <a:buChar char="ü"/>
            </a:pPr>
            <a:r>
              <a:rPr lang="ru-RU" sz="2000" dirty="0" smtClean="0"/>
              <a:t>при </a:t>
            </a:r>
            <a:r>
              <a:rPr lang="ru-RU" sz="2000" dirty="0"/>
              <a:t>угрозе возникновения и (или) возникновении отдельных чрезвычайных </a:t>
            </a:r>
            <a:r>
              <a:rPr lang="ru-RU" sz="2000" dirty="0" smtClean="0"/>
              <a:t>ситуаций</a:t>
            </a:r>
            <a:r>
              <a:rPr lang="ru-RU" sz="2000" dirty="0"/>
              <a:t>;</a:t>
            </a:r>
            <a:endParaRPr lang="ru-RU" sz="2000" dirty="0" smtClean="0"/>
          </a:p>
          <a:p>
            <a:pPr marL="342900" indent="-342900" algn="just">
              <a:lnSpc>
                <a:spcPct val="80000"/>
              </a:lnSpc>
              <a:spcBef>
                <a:spcPts val="0"/>
              </a:spcBef>
              <a:spcAft>
                <a:spcPts val="1200"/>
              </a:spcAft>
              <a:buFont typeface="Wingdings" pitchFamily="2" charset="2"/>
              <a:buChar char="ü"/>
            </a:pPr>
            <a:r>
              <a:rPr lang="ru-RU" sz="2000" dirty="0" smtClean="0"/>
              <a:t>введении </a:t>
            </a:r>
            <a:r>
              <a:rPr lang="ru-RU" sz="2000" dirty="0"/>
              <a:t>режима повышенной готовности или чрезвычайной ситуации</a:t>
            </a:r>
            <a:r>
              <a:rPr lang="ru-RU" sz="2000" dirty="0" smtClean="0"/>
              <a:t>.</a:t>
            </a:r>
          </a:p>
        </p:txBody>
      </p:sp>
    </p:spTree>
    <p:extLst>
      <p:ext uri="{BB962C8B-B14F-4D97-AF65-F5344CB8AC3E}">
        <p14:creationId xmlns:p14="http://schemas.microsoft.com/office/powerpoint/2010/main" val="355347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КИОУТ горы син">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22439</TotalTime>
  <Words>2317</Words>
  <Application>Microsoft Office PowerPoint</Application>
  <PresentationFormat>Экран (4:3)</PresentationFormat>
  <Paragraphs>244</Paragraphs>
  <Slides>35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КИОУТ горы син</vt:lpstr>
      <vt:lpstr>Федеральный закон  от 31.07.2020 № 247-ФЗ Об обязательных требованиях в Российской Федерации  09.12.2020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RahmatulinVD</dc:creator>
  <cp:lastModifiedBy>fomin</cp:lastModifiedBy>
  <cp:revision>2081</cp:revision>
  <dcterms:created xsi:type="dcterms:W3CDTF">2012-09-14T15:26:24Z</dcterms:created>
  <dcterms:modified xsi:type="dcterms:W3CDTF">2020-11-26T12:19:58Z</dcterms:modified>
</cp:coreProperties>
</file>