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406" r:id="rId2"/>
    <p:sldId id="432" r:id="rId3"/>
    <p:sldId id="431" r:id="rId4"/>
    <p:sldId id="405" r:id="rId5"/>
    <p:sldId id="412" r:id="rId6"/>
    <p:sldId id="407" r:id="rId7"/>
    <p:sldId id="408" r:id="rId8"/>
    <p:sldId id="409" r:id="rId9"/>
    <p:sldId id="410" r:id="rId10"/>
    <p:sldId id="430" r:id="rId11"/>
    <p:sldId id="411" r:id="rId12"/>
    <p:sldId id="434" r:id="rId13"/>
    <p:sldId id="433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9" r:id="rId30"/>
  </p:sldIdLst>
  <p:sldSz cx="9144000" cy="6858000" type="screen4x3"/>
  <p:notesSz cx="6735763" cy="98694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453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977" autoAdjust="0"/>
    <p:restoredTop sz="99223" autoAdjust="0"/>
  </p:normalViewPr>
  <p:slideViewPr>
    <p:cSldViewPr>
      <p:cViewPr>
        <p:scale>
          <a:sx n="118" d="100"/>
          <a:sy n="118" d="100"/>
        </p:scale>
        <p:origin x="-180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66E9317-C79B-440E-8433-2C7215B191AF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D2A501-9D85-495D-B737-03B7174C7A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EB19E40-AE18-4441-B41A-7DDFC46C9095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06F31ED-A51F-4E9B-88D6-CF95484AD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153199FE-BFAD-43F5-96B6-0F65162350B8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2AA72818-D7FC-4EDC-A493-519FB1E56E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F45069DF-2DF4-4989-A7D2-AF75483F5BEA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04BCE813-18BD-45AC-A2F8-C06D347611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B9B509FA-12D5-48CB-B7F9-14A2E7667227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DDDE0CA2-C02B-4243-8E0B-8E90509E85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B600DFC9-EE66-4868-96E5-565BD8223BBB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083E4034-C8FC-4792-8F3D-EFD7E5C804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6398CA6B-8BE5-45E0-98C7-E6666512A097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D6F87042-4917-44EF-819A-0677EF4BFD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867EFB18-492B-4335-A68D-1B0C6FD8E605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B53D17A9-144E-4E73-B4B4-B6FAD35D0A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858AFD90-C864-47E4-8F54-EC22075D93BA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F0E99404-CE99-4C46-BA70-286921D885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D38B358D-C4A1-49C8-A768-102D43AA34E2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A73CE344-3F97-4AC5-8815-4192A4B71D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76166DD2-67BF-497E-9709-314F28807728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7F5A1629-8E7E-49AE-B005-761A3E51BA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50DB29FD-5C0E-4D9D-A24B-04653A9AE388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97F6D7FB-985D-4FCD-B2C1-702F1CB023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DD49ABC5-C0A2-4019-A7E0-0A01DCFC9405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52D1A97D-B3CF-4521-BBB7-007F85067B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CC8A2BD2-4B02-4725-B579-E61801B6CE52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50B55F32-216F-4D9D-91B0-AA615DBE1D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7C2260D6-3A41-4B02-915E-E5E19FD55665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769DCC0D-4976-4DA6-8422-5DF90E83BA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71131178-6D22-44CA-AB02-43E550A67BA4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58F4A544-5B2B-45AA-B570-93AD67EACB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9F37EC29-F156-4BF0-9DE1-1093CB36F796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6F77F40A-7600-4151-85F1-F1C437D4D5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26384B0A-91F5-4323-9943-965817975AC2}" type="datetime1">
              <a:rPr lang="ru-RU"/>
              <a:pPr>
                <a:defRPr/>
              </a:pPr>
              <a:t>08.02.2022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fld id="{4C95194C-05D9-4624-BB6C-BC0EBEFBCC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A6EECC-DF7F-4DB8-A557-96FF98E06F1D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3C900393-E063-4C02-839F-BB5BE0DFB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 Снижение  уровней профессиональных рисков.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1714488"/>
            <a:ext cx="7000924" cy="3267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hangingPunct="0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+mn-lt"/>
                <a:ea typeface="Times New Roman" pitchFamily="18" charset="0"/>
                <a:cs typeface="Arial" pitchFamily="34" charset="0"/>
              </a:rPr>
              <a:t>Рекомендации по выбору методов оценки уровней профессиональных рисков и по снижению уровней таких рисков.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Times New Roman" pitchFamily="18" charset="0"/>
                <a:cs typeface="Arial" pitchFamily="34" charset="0"/>
              </a:rPr>
              <a:t>Утверждены приказом Министерства труда и социальной защиты Российской Федерации от 28 декабря 2021 г. </a:t>
            </a:r>
            <a:r>
              <a:rPr lang="ru-RU" sz="2000" dirty="0" err="1" smtClean="0">
                <a:solidFill>
                  <a:srgbClr val="002060"/>
                </a:solidFill>
                <a:latin typeface="+mn-lt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Times New Roman" pitchFamily="18" charset="0"/>
                <a:cs typeface="Arial" pitchFamily="34" charset="0"/>
              </a:rPr>
              <a:t> 796</a:t>
            </a:r>
          </a:p>
          <a:p>
            <a:pPr lvl="0" defTabSz="914400" eaLnBrk="0" hangingPunct="0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Настоящий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приказ вступает в силу с 1 марта 2022 г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.</a:t>
            </a:r>
            <a:endParaRPr lang="ru-RU" sz="200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t="16717" r="1625" b="5015"/>
          <a:stretch>
            <a:fillRect/>
          </a:stretch>
        </p:blipFill>
        <p:spPr bwMode="auto">
          <a:xfrm>
            <a:off x="-142908" y="642918"/>
            <a:ext cx="9143999" cy="57864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7158" y="857232"/>
            <a:ext cx="361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Идентификация опасностей 2</a:t>
            </a:r>
            <a:endParaRPr lang="ru-RU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>
            <a:off x="4929190" y="2571744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500826" y="5214950"/>
            <a:ext cx="357190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224" y="2000240"/>
            <a:ext cx="6643734" cy="378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	</a:t>
            </a:r>
            <a:r>
              <a:rPr lang="ru-RU" b="1" u="sng" dirty="0" smtClean="0">
                <a:solidFill>
                  <a:srgbClr val="002060"/>
                </a:solidFill>
                <a:latin typeface="+mn-lt"/>
              </a:rPr>
              <a:t>Матричный </a:t>
            </a:r>
            <a:r>
              <a:rPr lang="ru-RU" b="1" u="sng" dirty="0" smtClean="0">
                <a:solidFill>
                  <a:srgbClr val="002060"/>
                </a:solidFill>
                <a:latin typeface="+mn-lt"/>
              </a:rPr>
              <a:t>метод на основе балльной </a:t>
            </a:r>
            <a:r>
              <a:rPr lang="ru-RU" b="1" u="sng" dirty="0" smtClean="0">
                <a:solidFill>
                  <a:srgbClr val="002060"/>
                </a:solidFill>
                <a:latin typeface="+mn-lt"/>
              </a:rPr>
              <a:t>оценки</a:t>
            </a:r>
          </a:p>
          <a:p>
            <a:pPr>
              <a:lnSpc>
                <a:spcPct val="150000"/>
              </a:lnSpc>
            </a:pPr>
            <a:endParaRPr lang="ru-RU" b="1" u="sng" dirty="0" smtClean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	Матрица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рассматриваемого метода оценки риска строится на соотношении вероятности причинения ущерба от выявленной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опасности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и тяжести последствий ущерба, где вероятность и тяжесть имеют свои весовые коэффициенты (баллы), а уровень риска рассчитывается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путем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перемножения баллов по показателям вероятности и тяжести по каждой идентифицированной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опасности</a:t>
            </a:r>
            <a:endParaRPr lang="ru-RU" b="1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928670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Наиболее распространенные методы оценки риска</a:t>
            </a:r>
          </a:p>
          <a:p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1285860"/>
            <a:ext cx="80724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b="1" dirty="0" smtClean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	</a:t>
            </a:r>
            <a:r>
              <a:rPr lang="ru-RU" b="1" u="sng" dirty="0" smtClean="0">
                <a:solidFill>
                  <a:srgbClr val="002060"/>
                </a:solidFill>
                <a:latin typeface="+mn-lt"/>
              </a:rPr>
              <a:t>Матричный </a:t>
            </a:r>
            <a:r>
              <a:rPr lang="ru-RU" b="1" u="sng" dirty="0" smtClean="0">
                <a:solidFill>
                  <a:srgbClr val="002060"/>
                </a:solidFill>
                <a:latin typeface="+mn-lt"/>
              </a:rPr>
              <a:t>метод на основе балльной </a:t>
            </a:r>
            <a:r>
              <a:rPr lang="ru-RU" b="1" u="sng" dirty="0" smtClean="0">
                <a:solidFill>
                  <a:srgbClr val="002060"/>
                </a:solidFill>
                <a:latin typeface="+mn-lt"/>
              </a:rPr>
              <a:t>оценки</a:t>
            </a:r>
          </a:p>
          <a:p>
            <a:pPr>
              <a:lnSpc>
                <a:spcPct val="150000"/>
              </a:lnSpc>
            </a:pPr>
            <a:endParaRPr lang="ru-RU" b="1" u="sng" dirty="0" smtClean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	Данный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метод, не требующий значительных временных и финансовых затрат, а также углубленного обучения использующих его специалистов (в случае необходимости достаточно краткосрочного повышения квалификации), рекомендуется применять для оценки рисков на любом уровне: организации в целом, на уровне проекта/отдела, а также для конкретного оборудования или процесса. Метод также рекомендуется использовать для принятия решений на любом уровне (от стратегического до операционного), для любого временного диапазона наличия профессионального риска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.</a:t>
            </a:r>
            <a:endParaRPr lang="ru-RU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785794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Наиболее распространенные методы оценки риска</a:t>
            </a:r>
          </a:p>
          <a:p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2186" t="20687" r="1368" b="4689"/>
          <a:stretch>
            <a:fillRect/>
          </a:stretch>
        </p:blipFill>
        <p:spPr bwMode="auto">
          <a:xfrm>
            <a:off x="0" y="1214422"/>
            <a:ext cx="914400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857232"/>
            <a:ext cx="362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Матрица оценки рисков «5</a:t>
            </a:r>
            <a:r>
              <a:rPr lang="ru-RU" b="1" dirty="0" smtClean="0">
                <a:sym typeface="Symbol"/>
              </a:rPr>
              <a:t>5»</a:t>
            </a:r>
            <a:endParaRPr lang="ru-RU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10396" t="17933" r="2736" b="2888"/>
          <a:stretch>
            <a:fillRect/>
          </a:stretch>
        </p:blipFill>
        <p:spPr bwMode="auto">
          <a:xfrm>
            <a:off x="0" y="1214422"/>
            <a:ext cx="878684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85786" y="785794"/>
            <a:ext cx="75009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Ранжирование рисков по тяжести и вероятности.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Тяжесть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82868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Ранжирование рисков по тяжести и вероятности.</a:t>
            </a:r>
          </a:p>
          <a:p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Вероятность</a:t>
            </a:r>
            <a:endParaRPr lang="ru-RU" b="1" i="1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16550" t="18845" r="1453" b="3647"/>
          <a:stretch>
            <a:fillRect/>
          </a:stretch>
        </p:blipFill>
        <p:spPr bwMode="auto">
          <a:xfrm>
            <a:off x="714348" y="1500174"/>
            <a:ext cx="807249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Оценка приемлемости и допустимости риска </a:t>
            </a:r>
            <a:endParaRPr lang="ru-RU" b="1" i="1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5606" t="22340" r="3725" b="3465"/>
          <a:stretch>
            <a:fillRect/>
          </a:stretch>
        </p:blipFill>
        <p:spPr bwMode="auto">
          <a:xfrm>
            <a:off x="0" y="1214422"/>
            <a:ext cx="8715403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Оценка приемлемости и допустимости риска </a:t>
            </a:r>
            <a:endParaRPr lang="ru-RU" b="1" i="1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2956" t="19453" r="1283" b="5623"/>
          <a:stretch>
            <a:fillRect/>
          </a:stretch>
        </p:blipFill>
        <p:spPr bwMode="auto">
          <a:xfrm>
            <a:off x="142844" y="1357298"/>
            <a:ext cx="878687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 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Меры управления рисками </a:t>
            </a:r>
            <a:endParaRPr lang="ru-RU" b="1" i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2613" t="18845" r="940" b="6687"/>
          <a:stretch>
            <a:fillRect/>
          </a:stretch>
        </p:blipFill>
        <p:spPr bwMode="auto">
          <a:xfrm>
            <a:off x="285720" y="1142984"/>
            <a:ext cx="885828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Меры управления рисками </a:t>
            </a:r>
            <a:endParaRPr lang="ru-RU" b="1" i="1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27238" t="3495" r="1155" b="9271"/>
          <a:stretch>
            <a:fillRect/>
          </a:stretch>
        </p:blipFill>
        <p:spPr bwMode="auto">
          <a:xfrm>
            <a:off x="357158" y="1142984"/>
            <a:ext cx="878684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 Снижение  уровней профессиональных рисков.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1538" y="1714488"/>
            <a:ext cx="65008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	Организации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, осуществляющие оценку уровня профессиональных рисков (как сами работодатели, так и экспертные организации, выполняющие оценку на договорной основе), вправе использовать иные способы и методы, кроме указанных в Рекомендациях.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	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Работодатель </a:t>
            </a:r>
            <a:r>
              <a:rPr lang="ru-RU" u="sng" dirty="0" smtClean="0">
                <a:solidFill>
                  <a:srgbClr val="FF0000"/>
                </a:solidFill>
                <a:latin typeface="+mn-lt"/>
              </a:rPr>
              <a:t>вправе разработать собственный метод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оценки уровня профессиональных рисков, исходя из специфики своей деятельности.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Меры управления рисками </a:t>
            </a:r>
            <a:endParaRPr lang="ru-RU" b="1" i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28777" t="3799" b="14539"/>
          <a:stretch>
            <a:fillRect/>
          </a:stretch>
        </p:blipFill>
        <p:spPr bwMode="auto">
          <a:xfrm>
            <a:off x="428596" y="1142984"/>
            <a:ext cx="857256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Меры управления рисками </a:t>
            </a:r>
            <a:endParaRPr lang="ru-RU" b="1" i="1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27067" t="2128" r="1711" b="6535"/>
          <a:stretch>
            <a:fillRect/>
          </a:stretch>
        </p:blipFill>
        <p:spPr bwMode="auto">
          <a:xfrm>
            <a:off x="214282" y="1142984"/>
            <a:ext cx="857256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Общий вид реестра оценки рисков 1</a:t>
            </a:r>
            <a:endParaRPr lang="ru-RU" b="1" i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5093" t="17933" r="6840" b="9574"/>
          <a:stretch>
            <a:fillRect/>
          </a:stretch>
        </p:blipFill>
        <p:spPr bwMode="auto">
          <a:xfrm>
            <a:off x="357126" y="1142984"/>
            <a:ext cx="878687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Общий вид реестра оценки рисков 2</a:t>
            </a:r>
            <a:endParaRPr lang="ru-RU" b="1" i="1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11676" t="20365" r="5643" b="4407"/>
          <a:stretch>
            <a:fillRect/>
          </a:stretch>
        </p:blipFill>
        <p:spPr bwMode="auto">
          <a:xfrm>
            <a:off x="214282" y="1214422"/>
            <a:ext cx="842968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 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Общий вид реестра оценки рисков 3</a:t>
            </a:r>
            <a:endParaRPr lang="ru-RU" b="1" i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4750" t="18389" r="1625" b="8207"/>
          <a:stretch>
            <a:fillRect/>
          </a:stretch>
        </p:blipFill>
        <p:spPr bwMode="auto">
          <a:xfrm>
            <a:off x="214282" y="1214422"/>
            <a:ext cx="871543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845090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Итоговый реестр оценки рисков</a:t>
            </a:r>
            <a:endParaRPr lang="ru-RU" b="1" i="1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1160" t="20365" r="2138" b="6535"/>
          <a:stretch>
            <a:fillRect/>
          </a:stretch>
        </p:blipFill>
        <p:spPr bwMode="auto">
          <a:xfrm>
            <a:off x="214282" y="1142984"/>
            <a:ext cx="8572559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Итоговый реестр оценки рисков</a:t>
            </a:r>
            <a:endParaRPr lang="ru-RU" b="1" i="1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 l="1925" t="26710" r="3586" b="8396"/>
          <a:stretch>
            <a:fillRect/>
          </a:stretch>
        </p:blipFill>
        <p:spPr bwMode="auto">
          <a:xfrm>
            <a:off x="142846" y="1071546"/>
            <a:ext cx="8858308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Примерная карта </a:t>
            </a:r>
            <a:r>
              <a:rPr lang="ru-RU" b="1" i="1" dirty="0" err="1" smtClean="0"/>
              <a:t>ОПР</a:t>
            </a:r>
            <a:r>
              <a:rPr lang="ru-RU" b="1" i="1" dirty="0" smtClean="0"/>
              <a:t> </a:t>
            </a:r>
            <a:endParaRPr lang="ru-RU" b="1" i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1778" t="2191" r="2174" b="6118"/>
          <a:stretch>
            <a:fillRect/>
          </a:stretch>
        </p:blipFill>
        <p:spPr bwMode="auto">
          <a:xfrm>
            <a:off x="142844" y="1071546"/>
            <a:ext cx="900115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Судебная практика: </a:t>
            </a:r>
            <a:r>
              <a:rPr lang="ru-RU" b="1" i="1" u="sng" dirty="0" smtClean="0">
                <a:solidFill>
                  <a:srgbClr val="C00000"/>
                </a:solidFill>
              </a:rPr>
              <a:t>мнение работодателей 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26856" t="3730" r="1212" b="8042"/>
          <a:stretch>
            <a:fillRect/>
          </a:stretch>
        </p:blipFill>
        <p:spPr bwMode="auto">
          <a:xfrm>
            <a:off x="428596" y="1331421"/>
            <a:ext cx="7715303" cy="538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</a:t>
            </a:r>
            <a:r>
              <a:rPr lang="ru-RU" sz="1800" b="1" i="1" smtClean="0">
                <a:solidFill>
                  <a:srgbClr val="0070C0"/>
                </a:solidFill>
                <a:latin typeface="Arial" charset="0"/>
              </a:rPr>
              <a:t>ОПР.</a:t>
            </a:r>
            <a:br>
              <a:rPr lang="ru-RU" sz="1800" b="1" i="1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73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Судебная практика: </a:t>
            </a:r>
            <a:r>
              <a:rPr lang="ru-RU" b="1" i="1" u="sng" dirty="0" smtClean="0">
                <a:solidFill>
                  <a:srgbClr val="C00000"/>
                </a:solidFill>
              </a:rPr>
              <a:t>мнение ГИТ, судебных приставов 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1391" t="18421" r="4816" b="3618"/>
          <a:stretch>
            <a:fillRect/>
          </a:stretch>
        </p:blipFill>
        <p:spPr bwMode="auto">
          <a:xfrm>
            <a:off x="0" y="1142984"/>
            <a:ext cx="8643709" cy="525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85918" y="2857496"/>
            <a:ext cx="5500726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Рисунок 2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 l="1051" t="17221"/>
          <a:stretch>
            <a:fillRect/>
          </a:stretch>
        </p:blipFill>
        <p:spPr>
          <a:xfrm>
            <a:off x="0" y="981075"/>
            <a:ext cx="9144000" cy="5535613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 Снижение  уровней профессиональных рисков.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28684" t="5623" r="427" b="7295"/>
          <a:stretch>
            <a:fillRect/>
          </a:stretch>
        </p:blipFill>
        <p:spPr bwMode="auto">
          <a:xfrm>
            <a:off x="357158" y="857232"/>
            <a:ext cx="857256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857884" y="1928802"/>
            <a:ext cx="1857388" cy="2857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(Ст. 214 </a:t>
            </a:r>
            <a:r>
              <a:rPr lang="ru-RU" sz="1200" dirty="0" err="1" smtClean="0">
                <a:solidFill>
                  <a:schemeClr val="tx1"/>
                </a:solidFill>
              </a:rPr>
              <a:t>ТК</a:t>
            </a:r>
            <a:r>
              <a:rPr lang="ru-RU" sz="1200" dirty="0" smtClean="0">
                <a:solidFill>
                  <a:schemeClr val="tx1"/>
                </a:solidFill>
              </a:rPr>
              <a:t> РФ)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0316" t="19453" r="1111" b="9726"/>
          <a:stretch>
            <a:fillRect/>
          </a:stretch>
        </p:blipFill>
        <p:spPr bwMode="auto">
          <a:xfrm>
            <a:off x="214282" y="1071546"/>
            <a:ext cx="8929718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 Снижение  уровней профессиональных рисков.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7152" t="1976" r="1795" b="5927"/>
          <a:stretch>
            <a:fillRect/>
          </a:stretch>
        </p:blipFill>
        <p:spPr bwMode="auto">
          <a:xfrm>
            <a:off x="357158" y="928670"/>
            <a:ext cx="857256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26126" t="1672" r="1710" b="6535"/>
          <a:stretch>
            <a:fillRect/>
          </a:stretch>
        </p:blipFill>
        <p:spPr bwMode="auto">
          <a:xfrm>
            <a:off x="285720" y="714356"/>
            <a:ext cx="80724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297" t="19453" r="4618" b="6991"/>
          <a:stretch>
            <a:fillRect/>
          </a:stretch>
        </p:blipFill>
        <p:spPr bwMode="auto">
          <a:xfrm>
            <a:off x="0" y="714356"/>
            <a:ext cx="871540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9138"/>
          </a:xfrm>
          <a:solidFill>
            <a:srgbClr val="FAF1D2"/>
          </a:solidFill>
        </p:spPr>
        <p:txBody>
          <a:bodyPr/>
          <a:lstStyle/>
          <a:p>
            <a:pPr algn="ctr"/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Идентификация опасностей на рабочих местах, ОПР. </a:t>
            </a:r>
            <a:br>
              <a:rPr lang="ru-RU" sz="1800" b="1" i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Arial" charset="0"/>
              </a:rPr>
              <a:t>Снижение  уровней профессиональных рисков.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 l="2442" t="19301" r="4446"/>
          <a:stretch>
            <a:fillRect/>
          </a:stretch>
        </p:blipFill>
        <p:spPr bwMode="auto">
          <a:xfrm>
            <a:off x="285720" y="1714489"/>
            <a:ext cx="8715436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2910" y="1000108"/>
            <a:ext cx="361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Идентификация опасностей 1</a:t>
            </a:r>
            <a:endParaRPr lang="ru-RU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>
            <a:off x="8143900" y="3714752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10800000">
            <a:off x="4572000" y="4786322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3950</TotalTime>
  <Words>387</Words>
  <Application>Microsoft Office PowerPoint</Application>
  <PresentationFormat>Экран (4:3)</PresentationFormat>
  <Paragraphs>64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Аспект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  <vt:lpstr>Идентификация опасностей на рабочих местах, ОПР.  Снижение  уровней профессиональных рисков.</vt:lpstr>
    </vt:vector>
  </TitlesOfParts>
  <Company>SBRAS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изменения, внесенные в законодательство федеральным законом от 28.12.2013 № 421‑ФЗ</dc:title>
  <dc:creator>Microsoft</dc:creator>
  <cp:lastModifiedBy>oothodyrev428</cp:lastModifiedBy>
  <cp:revision>292</cp:revision>
  <cp:lastPrinted>2014-06-19T09:06:55Z</cp:lastPrinted>
  <dcterms:created xsi:type="dcterms:W3CDTF">2014-02-18T03:48:07Z</dcterms:created>
  <dcterms:modified xsi:type="dcterms:W3CDTF">2022-02-08T09:30:10Z</dcterms:modified>
</cp:coreProperties>
</file>