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2"/>
  </p:notesMasterIdLst>
  <p:sldIdLst>
    <p:sldId id="256" r:id="rId2"/>
    <p:sldId id="295" r:id="rId3"/>
    <p:sldId id="296" r:id="rId4"/>
    <p:sldId id="286" r:id="rId5"/>
    <p:sldId id="258" r:id="rId6"/>
    <p:sldId id="298" r:id="rId7"/>
    <p:sldId id="270" r:id="rId8"/>
    <p:sldId id="299" r:id="rId9"/>
    <p:sldId id="300" r:id="rId10"/>
    <p:sldId id="301" r:id="rId11"/>
    <p:sldId id="275" r:id="rId12"/>
    <p:sldId id="272" r:id="rId13"/>
    <p:sldId id="276" r:id="rId14"/>
    <p:sldId id="273" r:id="rId15"/>
    <p:sldId id="277" r:id="rId16"/>
    <p:sldId id="288" r:id="rId17"/>
    <p:sldId id="289" r:id="rId18"/>
    <p:sldId id="292" r:id="rId19"/>
    <p:sldId id="307" r:id="rId20"/>
    <p:sldId id="308" r:id="rId21"/>
    <p:sldId id="304" r:id="rId22"/>
    <p:sldId id="309" r:id="rId23"/>
    <p:sldId id="310" r:id="rId24"/>
    <p:sldId id="311" r:id="rId25"/>
    <p:sldId id="265" r:id="rId26"/>
    <p:sldId id="269" r:id="rId27"/>
    <p:sldId id="271" r:id="rId28"/>
    <p:sldId id="268" r:id="rId29"/>
    <p:sldId id="294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D24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948" autoAdjust="0"/>
  </p:normalViewPr>
  <p:slideViewPr>
    <p:cSldViewPr>
      <p:cViewPr varScale="1">
        <p:scale>
          <a:sx n="87" d="100"/>
          <a:sy n="87" d="100"/>
        </p:scale>
        <p:origin x="4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4C8C-C505-4FAF-B90B-0ADE532841B7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F58E-4975-4C0C-86C4-29F1E8A99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F58E-4975-4C0C-86C4-29F1E8A990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0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организацию</a:t>
            </a:r>
            <a:r>
              <a:rPr lang="ru-RU" baseline="0" dirty="0" smtClean="0"/>
              <a:t> центрального цилиндра в </a:t>
            </a:r>
            <a:r>
              <a:rPr lang="ru-RU" baseline="0" dirty="0" err="1" smtClean="0"/>
              <a:t>меристематической</a:t>
            </a:r>
            <a:r>
              <a:rPr lang="ru-RU" baseline="0" dirty="0" smtClean="0"/>
              <a:t> зоне корня на примере </a:t>
            </a:r>
            <a:r>
              <a:rPr lang="ru-RU" baseline="0" dirty="0" err="1" smtClean="0"/>
              <a:t>арабидопсиса</a:t>
            </a:r>
            <a:r>
              <a:rPr lang="ru-RU" baseline="0" dirty="0" smtClean="0"/>
              <a:t>. Сосудистая система здесь имеет наиболее простой </a:t>
            </a:r>
            <a:r>
              <a:rPr lang="ru-RU" baseline="0" dirty="0" err="1" smtClean="0"/>
              <a:t>диархный</a:t>
            </a:r>
            <a:r>
              <a:rPr lang="ru-RU" baseline="0" dirty="0" smtClean="0"/>
              <a:t> тип организации, для которого характерна билатеральная симметрия.  Есть плоскость в которой расположена </a:t>
            </a:r>
            <a:r>
              <a:rPr lang="ru-RU" baseline="0" dirty="0" err="1" smtClean="0"/>
              <a:t>протоксилема</a:t>
            </a:r>
            <a:r>
              <a:rPr lang="ru-RU" baseline="0" dirty="0" smtClean="0"/>
              <a:t> и есть плоскость </a:t>
            </a:r>
            <a:r>
              <a:rPr lang="ru-RU" baseline="0" dirty="0" err="1" smtClean="0"/>
              <a:t>протофлоэмы</a:t>
            </a:r>
            <a:r>
              <a:rPr lang="ru-RU" baseline="0" dirty="0" smtClean="0"/>
              <a:t>. Эти плоскости перпендикулярны друг другу на поперечном срезе корня. Существуют и более сложные типы организации стелы…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F58E-4975-4C0C-86C4-29F1E8A990E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2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F58E-4975-4C0C-86C4-29F1E8A990E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3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Модель реализует предложенную гипотезу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533E6-5C90-4641-9B16-F9CB3F1FE4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8489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F58E-4975-4C0C-86C4-29F1E8A990E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4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295C29-32F5-46FE-AF3A-DD4A758A598D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464A30-082E-49F6-8626-B6364603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519" y="1269656"/>
            <a:ext cx="7406640" cy="14721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solidFill>
                  <a:srgbClr val="FFD243"/>
                </a:solidFill>
              </a:rPr>
              <a:t>Математическое моделирование транспорта ауксина в </a:t>
            </a:r>
            <a:r>
              <a:rPr lang="ru-RU" sz="3600" dirty="0" smtClean="0">
                <a:solidFill>
                  <a:srgbClr val="FFD243"/>
                </a:solidFill>
              </a:rPr>
              <a:t>инициальных клетках </a:t>
            </a:r>
            <a:r>
              <a:rPr lang="ru-RU" sz="3600" dirty="0">
                <a:solidFill>
                  <a:srgbClr val="FFD243"/>
                </a:solidFill>
              </a:rPr>
              <a:t>сосудистой системы </a:t>
            </a:r>
            <a:r>
              <a:rPr lang="ru-RU" sz="3600" dirty="0" smtClean="0">
                <a:solidFill>
                  <a:srgbClr val="FFD243"/>
                </a:solidFill>
              </a:rPr>
              <a:t>корня</a:t>
            </a:r>
            <a:endParaRPr lang="ru-RU" sz="4000" i="1" dirty="0">
              <a:solidFill>
                <a:srgbClr val="FFD2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135" y="344150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99"/>
                </a:solidFill>
              </a:rPr>
              <a:t>Институт цитологии и генетики СО РАН</a:t>
            </a:r>
            <a:endParaRPr lang="ru-RU" b="1" i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65313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990033"/>
                </a:solidFill>
              </a:rPr>
              <a:t>Аспирант</a:t>
            </a:r>
          </a:p>
          <a:p>
            <a:pPr algn="r"/>
            <a:r>
              <a:rPr lang="ru-RU" sz="1600" b="1" dirty="0" smtClean="0">
                <a:solidFill>
                  <a:srgbClr val="990033"/>
                </a:solidFill>
              </a:rPr>
              <a:t>Новоселова Е.С.</a:t>
            </a:r>
          </a:p>
          <a:p>
            <a:pPr algn="r"/>
            <a:endParaRPr lang="ru-RU" sz="1600" b="1" dirty="0" smtClean="0">
              <a:solidFill>
                <a:srgbClr val="990033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990033"/>
                </a:solidFill>
              </a:rPr>
              <a:t>Руководитель</a:t>
            </a:r>
          </a:p>
          <a:p>
            <a:pPr algn="r"/>
            <a:r>
              <a:rPr lang="ru-RU" sz="1600" b="1" dirty="0" smtClean="0">
                <a:solidFill>
                  <a:srgbClr val="990033"/>
                </a:solidFill>
              </a:rPr>
              <a:t>д.б.н. </a:t>
            </a:r>
            <a:r>
              <a:rPr lang="ru-RU" sz="1600" b="1" dirty="0" err="1" smtClean="0">
                <a:solidFill>
                  <a:srgbClr val="990033"/>
                </a:solidFill>
              </a:rPr>
              <a:t>Лихошвай</a:t>
            </a:r>
            <a:r>
              <a:rPr lang="ru-RU" sz="1600" b="1" dirty="0" smtClean="0">
                <a:solidFill>
                  <a:srgbClr val="990033"/>
                </a:solidFill>
              </a:rPr>
              <a:t> </a:t>
            </a:r>
            <a:r>
              <a:rPr lang="ru-RU" sz="1600" b="1" dirty="0">
                <a:solidFill>
                  <a:srgbClr val="990033"/>
                </a:solidFill>
              </a:rPr>
              <a:t>В.А</a:t>
            </a:r>
            <a:r>
              <a:rPr lang="ru-RU" sz="1600" b="1" dirty="0" smtClean="0">
                <a:solidFill>
                  <a:srgbClr val="990033"/>
                </a:solidFill>
              </a:rPr>
              <a:t>.</a:t>
            </a:r>
          </a:p>
          <a:p>
            <a:pPr algn="r"/>
            <a:endParaRPr lang="ru-RU" sz="1600" b="1" dirty="0">
              <a:solidFill>
                <a:srgbClr val="990033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990033"/>
                </a:solidFill>
              </a:rPr>
              <a:t> </a:t>
            </a:r>
            <a:r>
              <a:rPr lang="ru-RU" sz="1600" b="1" dirty="0">
                <a:solidFill>
                  <a:srgbClr val="990033"/>
                </a:solidFill>
              </a:rPr>
              <a:t>лаб. молекулярно-генетических </a:t>
            </a:r>
            <a:r>
              <a:rPr lang="ru-RU" sz="1600" b="1" dirty="0" smtClean="0">
                <a:solidFill>
                  <a:srgbClr val="990033"/>
                </a:solidFill>
              </a:rPr>
              <a:t>систем </a:t>
            </a:r>
            <a:r>
              <a:rPr lang="ru-RU" sz="1600" b="1" dirty="0" err="1" smtClean="0">
                <a:solidFill>
                  <a:srgbClr val="990033"/>
                </a:solidFill>
              </a:rPr>
              <a:t>ИЦиГ</a:t>
            </a:r>
            <a:r>
              <a:rPr lang="ru-RU" sz="1600" b="1" dirty="0" smtClean="0">
                <a:solidFill>
                  <a:srgbClr val="990033"/>
                </a:solidFill>
              </a:rPr>
              <a:t> СО РАН </a:t>
            </a:r>
            <a:endParaRPr lang="ru-RU" sz="1600" b="1" dirty="0">
              <a:solidFill>
                <a:srgbClr val="99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255828"/>
            <a:ext cx="801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Специальность: математическая биология и </a:t>
            </a:r>
            <a:r>
              <a:rPr lang="ru-RU" dirty="0" err="1" smtClean="0">
                <a:solidFill>
                  <a:schemeClr val="bg1"/>
                </a:solidFill>
              </a:rPr>
              <a:t>биоинформатика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>
                <a:solidFill>
                  <a:schemeClr val="bg1"/>
                </a:solidFill>
              </a:rPr>
              <a:t>03.01.09</a:t>
            </a:r>
          </a:p>
        </p:txBody>
      </p:sp>
    </p:spTree>
    <p:extLst>
      <p:ext uri="{BB962C8B-B14F-4D97-AF65-F5344CB8AC3E}">
        <p14:creationId xmlns:p14="http://schemas.microsoft.com/office/powerpoint/2010/main" val="37445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52928" cy="629816"/>
          </a:xfrm>
        </p:spPr>
        <p:txBody>
          <a:bodyPr>
            <a:normAutofit fontScale="90000"/>
          </a:bodyPr>
          <a:lstStyle/>
          <a:p>
            <a:pPr lvl="2" algn="just" rtl="0">
              <a:spcBef>
                <a:spcPct val="0"/>
              </a:spcBef>
            </a:pPr>
            <a:r>
              <a:rPr lang="ru-RU" sz="27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Перераспределение ауксина после </a:t>
            </a:r>
            <a:r>
              <a:rPr lang="ru-RU" sz="2700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декапитации </a:t>
            </a:r>
            <a:r>
              <a:rPr lang="ru-RU" sz="27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кончика корня</a:t>
            </a:r>
            <a:r>
              <a:rPr lang="ru-RU"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24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0544"/>
            <a:ext cx="5460548" cy="45259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8"/>
          <a:stretch/>
        </p:blipFill>
        <p:spPr>
          <a:xfrm>
            <a:off x="5420464" y="1627502"/>
            <a:ext cx="3690293" cy="4455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31" y="6309320"/>
            <a:ext cx="413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Адаптировано из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Mironova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., 2012).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204" y="609868"/>
            <a:ext cx="7487988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C00000"/>
                </a:solidFill>
              </a:rPr>
              <a:t>1</a:t>
            </a:r>
            <a:r>
              <a:rPr lang="en-US" sz="3600" dirty="0">
                <a:solidFill>
                  <a:srgbClr val="C00000"/>
                </a:solidFill>
              </a:rPr>
              <a:t>D</a:t>
            </a:r>
            <a:r>
              <a:rPr lang="ru-RU" sz="3600" dirty="0">
                <a:solidFill>
                  <a:srgbClr val="C00000"/>
                </a:solidFill>
              </a:rPr>
              <a:t> модели транспорта ауксина </a:t>
            </a:r>
            <a:r>
              <a:rPr lang="ru-RU" sz="3600" dirty="0" smtClean="0">
                <a:solidFill>
                  <a:srgbClr val="C00000"/>
                </a:solidFill>
              </a:rPr>
              <a:t>в </a:t>
            </a:r>
            <a:r>
              <a:rPr lang="ru-RU" sz="3600" dirty="0" err="1" smtClean="0">
                <a:solidFill>
                  <a:srgbClr val="C00000"/>
                </a:solidFill>
              </a:rPr>
              <a:t>протоксилеме</a:t>
            </a:r>
            <a:r>
              <a:rPr lang="ru-RU" sz="3600" dirty="0" smtClean="0">
                <a:solidFill>
                  <a:srgbClr val="C00000"/>
                </a:solidFill>
              </a:rPr>
              <a:t> и </a:t>
            </a:r>
            <a:r>
              <a:rPr lang="ru-RU" sz="3600" dirty="0" err="1" smtClean="0">
                <a:solidFill>
                  <a:srgbClr val="C00000"/>
                </a:solidFill>
              </a:rPr>
              <a:t>протофлоэме</a:t>
            </a:r>
            <a:r>
              <a:rPr lang="ru-RU" sz="3600" dirty="0" smtClean="0">
                <a:solidFill>
                  <a:srgbClr val="C00000"/>
                </a:solidFill>
              </a:rPr>
              <a:t> корня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55576" y="2418468"/>
            <a:ext cx="40338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Разработаны математические модели транспорта ауксина </a:t>
            </a:r>
            <a:r>
              <a:rPr lang="ru-RU" sz="2000" dirty="0" smtClean="0"/>
              <a:t>в:</a:t>
            </a:r>
            <a:endParaRPr lang="ru-RU" sz="2000" dirty="0"/>
          </a:p>
          <a:p>
            <a:pPr algn="just">
              <a:buFontTx/>
              <a:buChar char="•"/>
            </a:pPr>
            <a:r>
              <a:rPr lang="ru-RU" sz="2000" dirty="0"/>
              <a:t> </a:t>
            </a:r>
            <a:r>
              <a:rPr lang="ru-RU" sz="2000" dirty="0" err="1"/>
              <a:t>протоксилеме</a:t>
            </a:r>
            <a:r>
              <a:rPr lang="ru-RU" sz="2000" dirty="0"/>
              <a:t>, где</a:t>
            </a:r>
            <a:r>
              <a:rPr lang="ru-RU" sz="2000" b="1" dirty="0"/>
              <a:t> </a:t>
            </a:r>
            <a:r>
              <a:rPr lang="ru-RU" sz="2000" dirty="0"/>
              <a:t>активный транспорт детерминируется </a:t>
            </a:r>
            <a:r>
              <a:rPr lang="ru-RU" sz="2000" dirty="0" smtClean="0"/>
              <a:t>белком </a:t>
            </a:r>
            <a:r>
              <a:rPr lang="ru-RU" sz="2000" dirty="0"/>
              <a:t>оттока </a:t>
            </a:r>
            <a:r>
              <a:rPr lang="en-US" sz="2000" dirty="0" smtClean="0"/>
              <a:t>PIN</a:t>
            </a:r>
            <a:r>
              <a:rPr lang="ru-RU" sz="2000" dirty="0" smtClean="0"/>
              <a:t>1</a:t>
            </a:r>
            <a:endParaRPr lang="en-US" sz="2000" dirty="0"/>
          </a:p>
          <a:p>
            <a:pPr algn="just">
              <a:buFontTx/>
              <a:buChar char="•"/>
            </a:pPr>
            <a:r>
              <a:rPr lang="ru-RU" sz="2000" dirty="0"/>
              <a:t> </a:t>
            </a:r>
            <a:r>
              <a:rPr lang="ru-RU" sz="2000" dirty="0" err="1"/>
              <a:t>протофлоэме</a:t>
            </a:r>
            <a:r>
              <a:rPr lang="ru-RU" sz="2000" dirty="0"/>
              <a:t>, где в активном транспорте вместе с </a:t>
            </a:r>
            <a:r>
              <a:rPr lang="en-US" sz="2000" dirty="0" smtClean="0"/>
              <a:t>PIN</a:t>
            </a:r>
            <a:r>
              <a:rPr lang="ru-RU" sz="2000" dirty="0" smtClean="0"/>
              <a:t>1 </a:t>
            </a:r>
            <a:r>
              <a:rPr lang="ru-RU" sz="2000" dirty="0"/>
              <a:t>участвуют</a:t>
            </a:r>
            <a:r>
              <a:rPr lang="en-US" sz="2000" dirty="0"/>
              <a:t> </a:t>
            </a:r>
            <a:r>
              <a:rPr lang="ru-RU" sz="2000" dirty="0"/>
              <a:t>белки притока </a:t>
            </a:r>
            <a:r>
              <a:rPr lang="en-US" sz="2000" dirty="0" smtClean="0"/>
              <a:t>AUX</a:t>
            </a:r>
            <a:r>
              <a:rPr lang="ru-RU" sz="2000" dirty="0" smtClean="0"/>
              <a:t>1 </a:t>
            </a:r>
            <a:endParaRPr lang="ru-RU" sz="2000" b="1" dirty="0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rot="16200000" flipV="1">
            <a:off x="4289994" y="5170883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rot="16200000" flipV="1">
            <a:off x="4289994" y="5531246"/>
            <a:ext cx="0" cy="504825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4613844" y="5280421"/>
            <a:ext cx="71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PIN1</a:t>
            </a:r>
            <a:endParaRPr lang="ru-RU">
              <a:latin typeface="Comic Sans MS" pitchFamily="66" charset="0"/>
            </a:endParaRP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613844" y="5712221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AUX1</a:t>
            </a:r>
            <a:endParaRPr lang="ru-RU">
              <a:latin typeface="Comic Sans MS" pitchFamily="66" charset="0"/>
            </a:endParaRPr>
          </a:p>
        </p:txBody>
      </p:sp>
      <p:sp>
        <p:nvSpPr>
          <p:cNvPr id="26699" name="Text Box 75"/>
          <p:cNvSpPr txBox="1">
            <a:spLocks noChangeArrowheads="1"/>
          </p:cNvSpPr>
          <p:nvPr/>
        </p:nvSpPr>
        <p:spPr bwMode="auto">
          <a:xfrm>
            <a:off x="7397169" y="6141496"/>
            <a:ext cx="175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66FF"/>
                </a:solidFill>
                <a:latin typeface="Calisto MT" pitchFamily="18" charset="0"/>
              </a:rPr>
              <a:t>Протофлоэма</a:t>
            </a:r>
            <a:endParaRPr lang="ru-RU" sz="2000" b="1" dirty="0">
              <a:solidFill>
                <a:srgbClr val="0066FF"/>
              </a:solidFill>
              <a:latin typeface="Calisto MT" pitchFamily="18" charset="0"/>
            </a:endParaRPr>
          </a:p>
        </p:txBody>
      </p:sp>
      <p:grpSp>
        <p:nvGrpSpPr>
          <p:cNvPr id="32" name="Rounded Rectangle 31"/>
          <p:cNvGrpSpPr>
            <a:grpSpLocks/>
          </p:cNvGrpSpPr>
          <p:nvPr/>
        </p:nvGrpSpPr>
        <p:grpSpPr bwMode="auto">
          <a:xfrm rot="16200000">
            <a:off x="7651706" y="2240003"/>
            <a:ext cx="1343025" cy="657225"/>
            <a:chOff x="4128" y="3444"/>
            <a:chExt cx="1056" cy="576"/>
          </a:xfrm>
        </p:grpSpPr>
        <p:pic>
          <p:nvPicPr>
            <p:cNvPr id="26629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Rounded Rectangle 31"/>
          <p:cNvGrpSpPr>
            <a:grpSpLocks/>
          </p:cNvGrpSpPr>
          <p:nvPr/>
        </p:nvGrpSpPr>
        <p:grpSpPr bwMode="auto">
          <a:xfrm rot="16200000">
            <a:off x="7653294" y="3606841"/>
            <a:ext cx="1343025" cy="657225"/>
            <a:chOff x="4128" y="3444"/>
            <a:chExt cx="1056" cy="576"/>
          </a:xfrm>
        </p:grpSpPr>
        <p:pic>
          <p:nvPicPr>
            <p:cNvPr id="26632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Rounded Rectangle 31"/>
          <p:cNvGrpSpPr>
            <a:grpSpLocks/>
          </p:cNvGrpSpPr>
          <p:nvPr/>
        </p:nvGrpSpPr>
        <p:grpSpPr bwMode="auto">
          <a:xfrm rot="16200000">
            <a:off x="7651706" y="4975266"/>
            <a:ext cx="1343025" cy="657225"/>
            <a:chOff x="4128" y="3444"/>
            <a:chExt cx="1056" cy="576"/>
          </a:xfrm>
        </p:grpSpPr>
        <p:pic>
          <p:nvPicPr>
            <p:cNvPr id="26635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6637" name="Line 13"/>
          <p:cNvSpPr>
            <a:spLocks noChangeShapeType="1"/>
          </p:cNvSpPr>
          <p:nvPr/>
        </p:nvSpPr>
        <p:spPr bwMode="auto">
          <a:xfrm rot="16200000" flipV="1">
            <a:off x="8320044" y="2868653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rot="16200000" flipV="1">
            <a:off x="8320044" y="4235490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rot="16200000" flipV="1">
            <a:off x="8320044" y="5603915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rot="16200000" flipV="1">
            <a:off x="8320044" y="1716128"/>
            <a:ext cx="0" cy="504825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rot="16200000" flipV="1">
            <a:off x="8320044" y="4452978"/>
            <a:ext cx="0" cy="504825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6200000" flipH="1" flipV="1">
            <a:off x="8102556" y="2005054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16200000" flipH="1" flipV="1">
            <a:off x="8102556" y="5892841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rot="16200000" flipV="1">
            <a:off x="8320044" y="3084553"/>
            <a:ext cx="0" cy="504825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 rot="16200000" flipH="1" flipV="1">
            <a:off x="8245431" y="4308516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rot="16200000" flipH="1" flipV="1">
            <a:off x="7994606" y="4848266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rot="16200000" flipH="1" flipV="1">
            <a:off x="8245431" y="2940091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 rot="16200000" flipH="1" flipV="1">
            <a:off x="7994606" y="3479841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7357124" y="1882815"/>
            <a:ext cx="0" cy="4105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5494986" y="6153876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FF"/>
                </a:solidFill>
                <a:latin typeface="Calisto MT" pitchFamily="18" charset="0"/>
              </a:rPr>
              <a:t>Протоксилема</a:t>
            </a:r>
          </a:p>
        </p:txBody>
      </p:sp>
      <p:grpSp>
        <p:nvGrpSpPr>
          <p:cNvPr id="4" name="Rounded Rectangle 31"/>
          <p:cNvGrpSpPr>
            <a:grpSpLocks/>
          </p:cNvGrpSpPr>
          <p:nvPr/>
        </p:nvGrpSpPr>
        <p:grpSpPr bwMode="auto">
          <a:xfrm rot="16200000">
            <a:off x="5585474" y="4985476"/>
            <a:ext cx="1343025" cy="657225"/>
            <a:chOff x="4128" y="3444"/>
            <a:chExt cx="1056" cy="576"/>
          </a:xfrm>
        </p:grpSpPr>
        <p:pic>
          <p:nvPicPr>
            <p:cNvPr id="26683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84" name="Text Box 60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Rounded Rectangle 31"/>
          <p:cNvGrpSpPr>
            <a:grpSpLocks/>
          </p:cNvGrpSpPr>
          <p:nvPr/>
        </p:nvGrpSpPr>
        <p:grpSpPr bwMode="auto">
          <a:xfrm rot="16200000">
            <a:off x="5585474" y="3617051"/>
            <a:ext cx="1343025" cy="657225"/>
            <a:chOff x="4128" y="3444"/>
            <a:chExt cx="1056" cy="576"/>
          </a:xfrm>
        </p:grpSpPr>
        <p:pic>
          <p:nvPicPr>
            <p:cNvPr id="26686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87" name="Text Box 63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Rounded Rectangle 31"/>
          <p:cNvGrpSpPr>
            <a:grpSpLocks/>
          </p:cNvGrpSpPr>
          <p:nvPr/>
        </p:nvGrpSpPr>
        <p:grpSpPr bwMode="auto">
          <a:xfrm rot="16200000">
            <a:off x="5585474" y="2250213"/>
            <a:ext cx="1343025" cy="657225"/>
            <a:chOff x="4128" y="3444"/>
            <a:chExt cx="1056" cy="576"/>
          </a:xfrm>
        </p:grpSpPr>
        <p:pic>
          <p:nvPicPr>
            <p:cNvPr id="26689" name="Rounded Rectangle 3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444"/>
              <a:ext cx="105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4166" y="3491"/>
              <a:ext cx="98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6691" name="Line 67"/>
          <p:cNvSpPr>
            <a:spLocks noChangeShapeType="1"/>
          </p:cNvSpPr>
          <p:nvPr/>
        </p:nvSpPr>
        <p:spPr bwMode="auto">
          <a:xfrm rot="16200000" flipV="1">
            <a:off x="6252224" y="2878863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 rot="16200000" flipV="1">
            <a:off x="6252224" y="4245700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 rot="16200000" flipV="1">
            <a:off x="6252224" y="5614125"/>
            <a:ext cx="0" cy="504825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rot="16200000" flipH="1" flipV="1">
            <a:off x="5996177" y="5865656"/>
            <a:ext cx="576262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 rot="16200000" flipH="1" flipV="1">
            <a:off x="6074423" y="4279039"/>
            <a:ext cx="576263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 rot="16200000" flipH="1" flipV="1">
            <a:off x="6074423" y="2910614"/>
            <a:ext cx="576263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 rot="16200000" flipH="1" flipV="1">
            <a:off x="5997713" y="1953537"/>
            <a:ext cx="52539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698" name="Text Box 74"/>
          <p:cNvSpPr txBox="1">
            <a:spLocks noChangeArrowheads="1"/>
          </p:cNvSpPr>
          <p:nvPr/>
        </p:nvSpPr>
        <p:spPr bwMode="auto">
          <a:xfrm>
            <a:off x="5751468" y="1430520"/>
            <a:ext cx="290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3300"/>
                </a:solidFill>
              </a:rPr>
              <a:t>Акропетальный поток ауксина</a:t>
            </a:r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 rot="16200000" flipH="1" flipV="1">
            <a:off x="5930755" y="4854507"/>
            <a:ext cx="431800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 rot="16200000" flipH="1" flipV="1">
            <a:off x="5930755" y="3487670"/>
            <a:ext cx="431800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17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Уравнения модели «</a:t>
            </a:r>
            <a:r>
              <a:rPr lang="ru-RU" dirty="0" err="1" smtClean="0">
                <a:solidFill>
                  <a:srgbClr val="C00000"/>
                </a:solidFill>
              </a:rPr>
              <a:t>протоксилема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50560"/>
              </p:ext>
            </p:extLst>
          </p:nvPr>
        </p:nvGraphicFramePr>
        <p:xfrm>
          <a:off x="1187624" y="692696"/>
          <a:ext cx="7128792" cy="575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" name="Equation" r:id="rId3" imgW="7480300" imgH="6007100" progId="Equation.3">
                  <p:embed/>
                </p:oleObj>
              </mc:Choice>
              <mc:Fallback>
                <p:oleObj name="Equation" r:id="rId3" imgW="7480300" imgH="6007100" progId="Equation.3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92696"/>
                        <a:ext cx="7128792" cy="5759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706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Уравнения модели «</a:t>
            </a:r>
            <a:r>
              <a:rPr lang="ru-RU" dirty="0" err="1" smtClean="0">
                <a:solidFill>
                  <a:srgbClr val="C00000"/>
                </a:solidFill>
              </a:rPr>
              <a:t>протофлоэма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61577"/>
              </p:ext>
            </p:extLst>
          </p:nvPr>
        </p:nvGraphicFramePr>
        <p:xfrm>
          <a:off x="899592" y="980728"/>
          <a:ext cx="7632848" cy="570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Формула" r:id="rId3" imgW="5816600" imgH="4318000" progId="Equation.3">
                  <p:embed/>
                </p:oleObj>
              </mc:Choice>
              <mc:Fallback>
                <p:oleObj name="Формула" r:id="rId3" imgW="5816600" imgH="4318000" progId="Equation.3">
                  <p:embed/>
                  <p:pic>
                    <p:nvPicPr>
                      <p:cNvPr id="0" name="Picture 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7632848" cy="5706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6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7424" y="153656"/>
            <a:ext cx="2914696" cy="764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7" y="1287256"/>
            <a:ext cx="2277189" cy="27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0806" y="764704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Динамика формирования стационарного </a:t>
            </a:r>
          </a:p>
          <a:p>
            <a:r>
              <a:rPr lang="ru-RU" u="sng" dirty="0" smtClean="0"/>
              <a:t>решения в модели «</a:t>
            </a:r>
            <a:r>
              <a:rPr lang="ru-RU" u="sng" dirty="0" err="1" smtClean="0"/>
              <a:t>протоксилема</a:t>
            </a:r>
            <a:r>
              <a:rPr lang="ru-RU" u="sng" dirty="0" smtClean="0"/>
              <a:t>»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028958" y="3157312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Динамика формирования стационарного </a:t>
            </a:r>
          </a:p>
          <a:p>
            <a:r>
              <a:rPr lang="ru-RU" u="sng" dirty="0" smtClean="0"/>
              <a:t>решения в модели «</a:t>
            </a:r>
            <a:r>
              <a:rPr lang="ru-RU" u="sng" dirty="0" err="1" smtClean="0"/>
              <a:t>протофлоэма</a:t>
            </a:r>
            <a:r>
              <a:rPr lang="ru-RU" u="sng" dirty="0" smtClean="0"/>
              <a:t>»</a:t>
            </a:r>
            <a:endParaRPr lang="ru-R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95195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u="sng" dirty="0" smtClean="0"/>
              <a:t>Стандартный набор </a:t>
            </a:r>
          </a:p>
          <a:p>
            <a:pPr algn="just"/>
            <a:r>
              <a:rPr lang="ru-RU" u="sng" dirty="0" smtClean="0"/>
              <a:t>параметров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27585" y="5661248"/>
            <a:ext cx="78488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стандартном наборе параметров решение модели «</a:t>
            </a:r>
            <a:r>
              <a:rPr lang="ru-RU" dirty="0" err="1" smtClean="0"/>
              <a:t>протофлоэма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не соответствует экспериментально-наблюдаемому распределению</a:t>
            </a:r>
          </a:p>
          <a:p>
            <a:pPr algn="just"/>
            <a:r>
              <a:rPr lang="ru-RU" dirty="0" smtClean="0"/>
              <a:t>ауксина в кончике корня </a:t>
            </a:r>
            <a:r>
              <a:rPr lang="ru-RU" dirty="0" err="1" smtClean="0"/>
              <a:t>арабидопсиса</a:t>
            </a:r>
            <a:endParaRPr lang="ru-RU" dirty="0"/>
          </a:p>
        </p:txBody>
      </p:sp>
      <p:pic>
        <p:nvPicPr>
          <p:cNvPr id="10" name="Picture 19" descr="RGB_050109dr5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96" y="4017271"/>
            <a:ext cx="10302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74" y="4216732"/>
            <a:ext cx="260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Экспериментально-наблюдаемое </a:t>
            </a:r>
          </a:p>
          <a:p>
            <a:r>
              <a:rPr lang="ru-RU" dirty="0" smtClean="0"/>
              <a:t>распределение ауксина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001301" y="1434692"/>
            <a:ext cx="5110891" cy="1722620"/>
            <a:chOff x="4001301" y="1434692"/>
            <a:chExt cx="5110891" cy="172262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49"/>
            <a:stretch/>
          </p:blipFill>
          <p:spPr bwMode="auto">
            <a:xfrm>
              <a:off x="4001301" y="1434692"/>
              <a:ext cx="5110891" cy="172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илиния 7"/>
            <p:cNvSpPr/>
            <p:nvPr/>
          </p:nvSpPr>
          <p:spPr>
            <a:xfrm>
              <a:off x="4345912" y="1849051"/>
              <a:ext cx="2019719" cy="1030737"/>
            </a:xfrm>
            <a:custGeom>
              <a:avLst/>
              <a:gdLst>
                <a:gd name="connsiteX0" fmla="*/ 2417010 w 2417010"/>
                <a:gd name="connsiteY0" fmla="*/ 316368 h 1057450"/>
                <a:gd name="connsiteX1" fmla="*/ 2351695 w 2417010"/>
                <a:gd name="connsiteY1" fmla="*/ 225933 h 1057450"/>
                <a:gd name="connsiteX2" fmla="*/ 2321550 w 2417010"/>
                <a:gd name="connsiteY2" fmla="*/ 110377 h 1057450"/>
                <a:gd name="connsiteX3" fmla="*/ 2281357 w 2417010"/>
                <a:gd name="connsiteY3" fmla="*/ 9893 h 1057450"/>
                <a:gd name="connsiteX4" fmla="*/ 2266284 w 2417010"/>
                <a:gd name="connsiteY4" fmla="*/ 366610 h 1057450"/>
                <a:gd name="connsiteX5" fmla="*/ 2256236 w 2417010"/>
                <a:gd name="connsiteY5" fmla="*/ 793664 h 1057450"/>
                <a:gd name="connsiteX6" fmla="*/ 2241164 w 2417010"/>
                <a:gd name="connsiteY6" fmla="*/ 999656 h 1057450"/>
                <a:gd name="connsiteX7" fmla="*/ 2035172 w 2417010"/>
                <a:gd name="connsiteY7" fmla="*/ 1029801 h 1057450"/>
                <a:gd name="connsiteX8" fmla="*/ 397291 w 2417010"/>
                <a:gd name="connsiteY8" fmla="*/ 1014728 h 1057450"/>
                <a:gd name="connsiteX9" fmla="*/ 15454 w 2417010"/>
                <a:gd name="connsiteY9" fmla="*/ 1054922 h 1057450"/>
                <a:gd name="connsiteX10" fmla="*/ 110913 w 2417010"/>
                <a:gd name="connsiteY10" fmla="*/ 1049897 h 1057450"/>
                <a:gd name="connsiteX0" fmla="*/ 2479058 w 2479058"/>
                <a:gd name="connsiteY0" fmla="*/ 316368 h 1306234"/>
                <a:gd name="connsiteX1" fmla="*/ 2413743 w 2479058"/>
                <a:gd name="connsiteY1" fmla="*/ 225933 h 1306234"/>
                <a:gd name="connsiteX2" fmla="*/ 2383598 w 2479058"/>
                <a:gd name="connsiteY2" fmla="*/ 110377 h 1306234"/>
                <a:gd name="connsiteX3" fmla="*/ 2343405 w 2479058"/>
                <a:gd name="connsiteY3" fmla="*/ 9893 h 1306234"/>
                <a:gd name="connsiteX4" fmla="*/ 2328332 w 2479058"/>
                <a:gd name="connsiteY4" fmla="*/ 366610 h 1306234"/>
                <a:gd name="connsiteX5" fmla="*/ 2318284 w 2479058"/>
                <a:gd name="connsiteY5" fmla="*/ 793664 h 1306234"/>
                <a:gd name="connsiteX6" fmla="*/ 2303212 w 2479058"/>
                <a:gd name="connsiteY6" fmla="*/ 999656 h 1306234"/>
                <a:gd name="connsiteX7" fmla="*/ 2097220 w 2479058"/>
                <a:gd name="connsiteY7" fmla="*/ 1029801 h 1306234"/>
                <a:gd name="connsiteX8" fmla="*/ 459339 w 2479058"/>
                <a:gd name="connsiteY8" fmla="*/ 1014728 h 1306234"/>
                <a:gd name="connsiteX9" fmla="*/ 77502 w 2479058"/>
                <a:gd name="connsiteY9" fmla="*/ 1054922 h 1306234"/>
                <a:gd name="connsiteX10" fmla="*/ 37308 w 2479058"/>
                <a:gd name="connsiteY10" fmla="*/ 1306130 h 1306234"/>
                <a:gd name="connsiteX0" fmla="*/ 2401556 w 2401556"/>
                <a:gd name="connsiteY0" fmla="*/ 316368 h 1054922"/>
                <a:gd name="connsiteX1" fmla="*/ 2336241 w 2401556"/>
                <a:gd name="connsiteY1" fmla="*/ 225933 h 1054922"/>
                <a:gd name="connsiteX2" fmla="*/ 2306096 w 2401556"/>
                <a:gd name="connsiteY2" fmla="*/ 110377 h 1054922"/>
                <a:gd name="connsiteX3" fmla="*/ 2265903 w 2401556"/>
                <a:gd name="connsiteY3" fmla="*/ 9893 h 1054922"/>
                <a:gd name="connsiteX4" fmla="*/ 2250830 w 2401556"/>
                <a:gd name="connsiteY4" fmla="*/ 366610 h 1054922"/>
                <a:gd name="connsiteX5" fmla="*/ 2240782 w 2401556"/>
                <a:gd name="connsiteY5" fmla="*/ 793664 h 1054922"/>
                <a:gd name="connsiteX6" fmla="*/ 2225710 w 2401556"/>
                <a:gd name="connsiteY6" fmla="*/ 999656 h 1054922"/>
                <a:gd name="connsiteX7" fmla="*/ 2019718 w 2401556"/>
                <a:gd name="connsiteY7" fmla="*/ 1029801 h 1054922"/>
                <a:gd name="connsiteX8" fmla="*/ 381837 w 2401556"/>
                <a:gd name="connsiteY8" fmla="*/ 1014728 h 1054922"/>
                <a:gd name="connsiteX9" fmla="*/ 0 w 2401556"/>
                <a:gd name="connsiteY9" fmla="*/ 1054922 h 1054922"/>
                <a:gd name="connsiteX0" fmla="*/ 2019719 w 2019719"/>
                <a:gd name="connsiteY0" fmla="*/ 316368 h 1030737"/>
                <a:gd name="connsiteX1" fmla="*/ 1954404 w 2019719"/>
                <a:gd name="connsiteY1" fmla="*/ 225933 h 1030737"/>
                <a:gd name="connsiteX2" fmla="*/ 1924259 w 2019719"/>
                <a:gd name="connsiteY2" fmla="*/ 110377 h 1030737"/>
                <a:gd name="connsiteX3" fmla="*/ 1884066 w 2019719"/>
                <a:gd name="connsiteY3" fmla="*/ 9893 h 1030737"/>
                <a:gd name="connsiteX4" fmla="*/ 1868993 w 2019719"/>
                <a:gd name="connsiteY4" fmla="*/ 366610 h 1030737"/>
                <a:gd name="connsiteX5" fmla="*/ 1858945 w 2019719"/>
                <a:gd name="connsiteY5" fmla="*/ 793664 h 1030737"/>
                <a:gd name="connsiteX6" fmla="*/ 1843873 w 2019719"/>
                <a:gd name="connsiteY6" fmla="*/ 999656 h 1030737"/>
                <a:gd name="connsiteX7" fmla="*/ 1637881 w 2019719"/>
                <a:gd name="connsiteY7" fmla="*/ 1029801 h 1030737"/>
                <a:gd name="connsiteX8" fmla="*/ 0 w 2019719"/>
                <a:gd name="connsiteY8" fmla="*/ 1014728 h 103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719" h="1030737">
                  <a:moveTo>
                    <a:pt x="2019719" y="316368"/>
                  </a:moveTo>
                  <a:cubicBezTo>
                    <a:pt x="1995016" y="288316"/>
                    <a:pt x="1970314" y="260265"/>
                    <a:pt x="1954404" y="225933"/>
                  </a:cubicBezTo>
                  <a:cubicBezTo>
                    <a:pt x="1938494" y="191601"/>
                    <a:pt x="1935982" y="146384"/>
                    <a:pt x="1924259" y="110377"/>
                  </a:cubicBezTo>
                  <a:cubicBezTo>
                    <a:pt x="1912536" y="74370"/>
                    <a:pt x="1893277" y="-32812"/>
                    <a:pt x="1884066" y="9893"/>
                  </a:cubicBezTo>
                  <a:cubicBezTo>
                    <a:pt x="1874855" y="52598"/>
                    <a:pt x="1873180" y="235982"/>
                    <a:pt x="1868993" y="366610"/>
                  </a:cubicBezTo>
                  <a:cubicBezTo>
                    <a:pt x="1864806" y="497238"/>
                    <a:pt x="1863132" y="688156"/>
                    <a:pt x="1858945" y="793664"/>
                  </a:cubicBezTo>
                  <a:cubicBezTo>
                    <a:pt x="1854758" y="899172"/>
                    <a:pt x="1880717" y="960300"/>
                    <a:pt x="1843873" y="999656"/>
                  </a:cubicBezTo>
                  <a:cubicBezTo>
                    <a:pt x="1807029" y="1039012"/>
                    <a:pt x="1637881" y="1029801"/>
                    <a:pt x="1637881" y="1029801"/>
                  </a:cubicBezTo>
                  <a:lnTo>
                    <a:pt x="0" y="101472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28959" y="3747038"/>
            <a:ext cx="4946998" cy="1735144"/>
            <a:chOff x="4028959" y="3747038"/>
            <a:chExt cx="4946998" cy="173514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29"/>
            <a:stretch/>
          </p:blipFill>
          <p:spPr bwMode="auto">
            <a:xfrm>
              <a:off x="4028959" y="3747038"/>
              <a:ext cx="4946998" cy="173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олилиния 10"/>
            <p:cNvSpPr/>
            <p:nvPr/>
          </p:nvSpPr>
          <p:spPr>
            <a:xfrm>
              <a:off x="4313161" y="3972076"/>
              <a:ext cx="1901371" cy="1276630"/>
            </a:xfrm>
            <a:custGeom>
              <a:avLst/>
              <a:gdLst>
                <a:gd name="connsiteX0" fmla="*/ 0 w 1904584"/>
                <a:gd name="connsiteY0" fmla="*/ 0 h 1276630"/>
                <a:gd name="connsiteX1" fmla="*/ 53219 w 1904584"/>
                <a:gd name="connsiteY1" fmla="*/ 580572 h 1276630"/>
                <a:gd name="connsiteX2" fmla="*/ 113695 w 1904584"/>
                <a:gd name="connsiteY2" fmla="*/ 1025676 h 1276630"/>
                <a:gd name="connsiteX3" fmla="*/ 133048 w 1904584"/>
                <a:gd name="connsiteY3" fmla="*/ 1190172 h 1276630"/>
                <a:gd name="connsiteX4" fmla="*/ 166914 w 1904584"/>
                <a:gd name="connsiteY4" fmla="*/ 1272419 h 1276630"/>
                <a:gd name="connsiteX5" fmla="*/ 420914 w 1904584"/>
                <a:gd name="connsiteY5" fmla="*/ 1265162 h 1276630"/>
                <a:gd name="connsiteX6" fmla="*/ 778933 w 1904584"/>
                <a:gd name="connsiteY6" fmla="*/ 1274838 h 1276630"/>
                <a:gd name="connsiteX7" fmla="*/ 1165981 w 1904584"/>
                <a:gd name="connsiteY7" fmla="*/ 1274838 h 1276630"/>
                <a:gd name="connsiteX8" fmla="*/ 1543352 w 1904584"/>
                <a:gd name="connsiteY8" fmla="*/ 1274838 h 1276630"/>
                <a:gd name="connsiteX9" fmla="*/ 1640114 w 1904584"/>
                <a:gd name="connsiteY9" fmla="*/ 1250648 h 1276630"/>
                <a:gd name="connsiteX10" fmla="*/ 1669143 w 1904584"/>
                <a:gd name="connsiteY10" fmla="*/ 1136953 h 1276630"/>
                <a:gd name="connsiteX11" fmla="*/ 1676400 w 1904584"/>
                <a:gd name="connsiteY11" fmla="*/ 991810 h 1276630"/>
                <a:gd name="connsiteX12" fmla="*/ 1761067 w 1904584"/>
                <a:gd name="connsiteY12" fmla="*/ 1146629 h 1276630"/>
                <a:gd name="connsiteX13" fmla="*/ 1901371 w 1904584"/>
                <a:gd name="connsiteY13" fmla="*/ 1149048 h 1276630"/>
                <a:gd name="connsiteX14" fmla="*/ 1845733 w 1904584"/>
                <a:gd name="connsiteY14" fmla="*/ 1182914 h 1276630"/>
                <a:gd name="connsiteX0" fmla="*/ 0 w 1901371"/>
                <a:gd name="connsiteY0" fmla="*/ 0 h 1276630"/>
                <a:gd name="connsiteX1" fmla="*/ 53219 w 1901371"/>
                <a:gd name="connsiteY1" fmla="*/ 580572 h 1276630"/>
                <a:gd name="connsiteX2" fmla="*/ 113695 w 1901371"/>
                <a:gd name="connsiteY2" fmla="*/ 1025676 h 1276630"/>
                <a:gd name="connsiteX3" fmla="*/ 133048 w 1901371"/>
                <a:gd name="connsiteY3" fmla="*/ 1190172 h 1276630"/>
                <a:gd name="connsiteX4" fmla="*/ 166914 w 1901371"/>
                <a:gd name="connsiteY4" fmla="*/ 1272419 h 1276630"/>
                <a:gd name="connsiteX5" fmla="*/ 420914 w 1901371"/>
                <a:gd name="connsiteY5" fmla="*/ 1265162 h 1276630"/>
                <a:gd name="connsiteX6" fmla="*/ 778933 w 1901371"/>
                <a:gd name="connsiteY6" fmla="*/ 1274838 h 1276630"/>
                <a:gd name="connsiteX7" fmla="*/ 1165981 w 1901371"/>
                <a:gd name="connsiteY7" fmla="*/ 1274838 h 1276630"/>
                <a:gd name="connsiteX8" fmla="*/ 1543352 w 1901371"/>
                <a:gd name="connsiteY8" fmla="*/ 1274838 h 1276630"/>
                <a:gd name="connsiteX9" fmla="*/ 1640114 w 1901371"/>
                <a:gd name="connsiteY9" fmla="*/ 1250648 h 1276630"/>
                <a:gd name="connsiteX10" fmla="*/ 1669143 w 1901371"/>
                <a:gd name="connsiteY10" fmla="*/ 1136953 h 1276630"/>
                <a:gd name="connsiteX11" fmla="*/ 1676400 w 1901371"/>
                <a:gd name="connsiteY11" fmla="*/ 991810 h 1276630"/>
                <a:gd name="connsiteX12" fmla="*/ 1761067 w 1901371"/>
                <a:gd name="connsiteY12" fmla="*/ 1146629 h 1276630"/>
                <a:gd name="connsiteX13" fmla="*/ 1901371 w 1901371"/>
                <a:gd name="connsiteY13" fmla="*/ 1149048 h 127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1371" h="1276630">
                  <a:moveTo>
                    <a:pt x="0" y="0"/>
                  </a:moveTo>
                  <a:cubicBezTo>
                    <a:pt x="17135" y="204813"/>
                    <a:pt x="34270" y="409626"/>
                    <a:pt x="53219" y="580572"/>
                  </a:cubicBezTo>
                  <a:cubicBezTo>
                    <a:pt x="72168" y="751518"/>
                    <a:pt x="100390" y="924076"/>
                    <a:pt x="113695" y="1025676"/>
                  </a:cubicBezTo>
                  <a:cubicBezTo>
                    <a:pt x="127000" y="1127276"/>
                    <a:pt x="124178" y="1149048"/>
                    <a:pt x="133048" y="1190172"/>
                  </a:cubicBezTo>
                  <a:cubicBezTo>
                    <a:pt x="141918" y="1231296"/>
                    <a:pt x="118936" y="1259921"/>
                    <a:pt x="166914" y="1272419"/>
                  </a:cubicBezTo>
                  <a:cubicBezTo>
                    <a:pt x="214892" y="1284917"/>
                    <a:pt x="318911" y="1264759"/>
                    <a:pt x="420914" y="1265162"/>
                  </a:cubicBezTo>
                  <a:cubicBezTo>
                    <a:pt x="522917" y="1265565"/>
                    <a:pt x="654755" y="1273225"/>
                    <a:pt x="778933" y="1274838"/>
                  </a:cubicBezTo>
                  <a:cubicBezTo>
                    <a:pt x="903111" y="1276451"/>
                    <a:pt x="1165981" y="1274838"/>
                    <a:pt x="1165981" y="1274838"/>
                  </a:cubicBezTo>
                  <a:cubicBezTo>
                    <a:pt x="1293384" y="1274838"/>
                    <a:pt x="1464330" y="1278870"/>
                    <a:pt x="1543352" y="1274838"/>
                  </a:cubicBezTo>
                  <a:cubicBezTo>
                    <a:pt x="1622374" y="1270806"/>
                    <a:pt x="1619149" y="1273629"/>
                    <a:pt x="1640114" y="1250648"/>
                  </a:cubicBezTo>
                  <a:cubicBezTo>
                    <a:pt x="1661079" y="1227667"/>
                    <a:pt x="1663095" y="1180093"/>
                    <a:pt x="1669143" y="1136953"/>
                  </a:cubicBezTo>
                  <a:cubicBezTo>
                    <a:pt x="1675191" y="1093813"/>
                    <a:pt x="1661079" y="990197"/>
                    <a:pt x="1676400" y="991810"/>
                  </a:cubicBezTo>
                  <a:cubicBezTo>
                    <a:pt x="1691721" y="993423"/>
                    <a:pt x="1723572" y="1120423"/>
                    <a:pt x="1761067" y="1146629"/>
                  </a:cubicBezTo>
                  <a:cubicBezTo>
                    <a:pt x="1798562" y="1172835"/>
                    <a:pt x="1887260" y="1143001"/>
                    <a:pt x="1901371" y="114904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04726" y="3832284"/>
            <a:ext cx="2595463" cy="1722620"/>
            <a:chOff x="3619069" y="2018478"/>
            <a:chExt cx="2595463" cy="172262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17" b="31649"/>
            <a:stretch/>
          </p:blipFill>
          <p:spPr bwMode="auto">
            <a:xfrm>
              <a:off x="3619069" y="2018478"/>
              <a:ext cx="2595463" cy="172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олилиния 17"/>
            <p:cNvSpPr/>
            <p:nvPr/>
          </p:nvSpPr>
          <p:spPr>
            <a:xfrm>
              <a:off x="3963680" y="2432837"/>
              <a:ext cx="2019719" cy="1030737"/>
            </a:xfrm>
            <a:custGeom>
              <a:avLst/>
              <a:gdLst>
                <a:gd name="connsiteX0" fmla="*/ 2417010 w 2417010"/>
                <a:gd name="connsiteY0" fmla="*/ 316368 h 1057450"/>
                <a:gd name="connsiteX1" fmla="*/ 2351695 w 2417010"/>
                <a:gd name="connsiteY1" fmla="*/ 225933 h 1057450"/>
                <a:gd name="connsiteX2" fmla="*/ 2321550 w 2417010"/>
                <a:gd name="connsiteY2" fmla="*/ 110377 h 1057450"/>
                <a:gd name="connsiteX3" fmla="*/ 2281357 w 2417010"/>
                <a:gd name="connsiteY3" fmla="*/ 9893 h 1057450"/>
                <a:gd name="connsiteX4" fmla="*/ 2266284 w 2417010"/>
                <a:gd name="connsiteY4" fmla="*/ 366610 h 1057450"/>
                <a:gd name="connsiteX5" fmla="*/ 2256236 w 2417010"/>
                <a:gd name="connsiteY5" fmla="*/ 793664 h 1057450"/>
                <a:gd name="connsiteX6" fmla="*/ 2241164 w 2417010"/>
                <a:gd name="connsiteY6" fmla="*/ 999656 h 1057450"/>
                <a:gd name="connsiteX7" fmla="*/ 2035172 w 2417010"/>
                <a:gd name="connsiteY7" fmla="*/ 1029801 h 1057450"/>
                <a:gd name="connsiteX8" fmla="*/ 397291 w 2417010"/>
                <a:gd name="connsiteY8" fmla="*/ 1014728 h 1057450"/>
                <a:gd name="connsiteX9" fmla="*/ 15454 w 2417010"/>
                <a:gd name="connsiteY9" fmla="*/ 1054922 h 1057450"/>
                <a:gd name="connsiteX10" fmla="*/ 110913 w 2417010"/>
                <a:gd name="connsiteY10" fmla="*/ 1049897 h 1057450"/>
                <a:gd name="connsiteX0" fmla="*/ 2479058 w 2479058"/>
                <a:gd name="connsiteY0" fmla="*/ 316368 h 1306234"/>
                <a:gd name="connsiteX1" fmla="*/ 2413743 w 2479058"/>
                <a:gd name="connsiteY1" fmla="*/ 225933 h 1306234"/>
                <a:gd name="connsiteX2" fmla="*/ 2383598 w 2479058"/>
                <a:gd name="connsiteY2" fmla="*/ 110377 h 1306234"/>
                <a:gd name="connsiteX3" fmla="*/ 2343405 w 2479058"/>
                <a:gd name="connsiteY3" fmla="*/ 9893 h 1306234"/>
                <a:gd name="connsiteX4" fmla="*/ 2328332 w 2479058"/>
                <a:gd name="connsiteY4" fmla="*/ 366610 h 1306234"/>
                <a:gd name="connsiteX5" fmla="*/ 2318284 w 2479058"/>
                <a:gd name="connsiteY5" fmla="*/ 793664 h 1306234"/>
                <a:gd name="connsiteX6" fmla="*/ 2303212 w 2479058"/>
                <a:gd name="connsiteY6" fmla="*/ 999656 h 1306234"/>
                <a:gd name="connsiteX7" fmla="*/ 2097220 w 2479058"/>
                <a:gd name="connsiteY7" fmla="*/ 1029801 h 1306234"/>
                <a:gd name="connsiteX8" fmla="*/ 459339 w 2479058"/>
                <a:gd name="connsiteY8" fmla="*/ 1014728 h 1306234"/>
                <a:gd name="connsiteX9" fmla="*/ 77502 w 2479058"/>
                <a:gd name="connsiteY9" fmla="*/ 1054922 h 1306234"/>
                <a:gd name="connsiteX10" fmla="*/ 37308 w 2479058"/>
                <a:gd name="connsiteY10" fmla="*/ 1306130 h 1306234"/>
                <a:gd name="connsiteX0" fmla="*/ 2401556 w 2401556"/>
                <a:gd name="connsiteY0" fmla="*/ 316368 h 1054922"/>
                <a:gd name="connsiteX1" fmla="*/ 2336241 w 2401556"/>
                <a:gd name="connsiteY1" fmla="*/ 225933 h 1054922"/>
                <a:gd name="connsiteX2" fmla="*/ 2306096 w 2401556"/>
                <a:gd name="connsiteY2" fmla="*/ 110377 h 1054922"/>
                <a:gd name="connsiteX3" fmla="*/ 2265903 w 2401556"/>
                <a:gd name="connsiteY3" fmla="*/ 9893 h 1054922"/>
                <a:gd name="connsiteX4" fmla="*/ 2250830 w 2401556"/>
                <a:gd name="connsiteY4" fmla="*/ 366610 h 1054922"/>
                <a:gd name="connsiteX5" fmla="*/ 2240782 w 2401556"/>
                <a:gd name="connsiteY5" fmla="*/ 793664 h 1054922"/>
                <a:gd name="connsiteX6" fmla="*/ 2225710 w 2401556"/>
                <a:gd name="connsiteY6" fmla="*/ 999656 h 1054922"/>
                <a:gd name="connsiteX7" fmla="*/ 2019718 w 2401556"/>
                <a:gd name="connsiteY7" fmla="*/ 1029801 h 1054922"/>
                <a:gd name="connsiteX8" fmla="*/ 381837 w 2401556"/>
                <a:gd name="connsiteY8" fmla="*/ 1014728 h 1054922"/>
                <a:gd name="connsiteX9" fmla="*/ 0 w 2401556"/>
                <a:gd name="connsiteY9" fmla="*/ 1054922 h 1054922"/>
                <a:gd name="connsiteX0" fmla="*/ 2019719 w 2019719"/>
                <a:gd name="connsiteY0" fmla="*/ 316368 h 1030737"/>
                <a:gd name="connsiteX1" fmla="*/ 1954404 w 2019719"/>
                <a:gd name="connsiteY1" fmla="*/ 225933 h 1030737"/>
                <a:gd name="connsiteX2" fmla="*/ 1924259 w 2019719"/>
                <a:gd name="connsiteY2" fmla="*/ 110377 h 1030737"/>
                <a:gd name="connsiteX3" fmla="*/ 1884066 w 2019719"/>
                <a:gd name="connsiteY3" fmla="*/ 9893 h 1030737"/>
                <a:gd name="connsiteX4" fmla="*/ 1868993 w 2019719"/>
                <a:gd name="connsiteY4" fmla="*/ 366610 h 1030737"/>
                <a:gd name="connsiteX5" fmla="*/ 1858945 w 2019719"/>
                <a:gd name="connsiteY5" fmla="*/ 793664 h 1030737"/>
                <a:gd name="connsiteX6" fmla="*/ 1843873 w 2019719"/>
                <a:gd name="connsiteY6" fmla="*/ 999656 h 1030737"/>
                <a:gd name="connsiteX7" fmla="*/ 1637881 w 2019719"/>
                <a:gd name="connsiteY7" fmla="*/ 1029801 h 1030737"/>
                <a:gd name="connsiteX8" fmla="*/ 0 w 2019719"/>
                <a:gd name="connsiteY8" fmla="*/ 1014728 h 103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719" h="1030737">
                  <a:moveTo>
                    <a:pt x="2019719" y="316368"/>
                  </a:moveTo>
                  <a:cubicBezTo>
                    <a:pt x="1995016" y="288316"/>
                    <a:pt x="1970314" y="260265"/>
                    <a:pt x="1954404" y="225933"/>
                  </a:cubicBezTo>
                  <a:cubicBezTo>
                    <a:pt x="1938494" y="191601"/>
                    <a:pt x="1935982" y="146384"/>
                    <a:pt x="1924259" y="110377"/>
                  </a:cubicBezTo>
                  <a:cubicBezTo>
                    <a:pt x="1912536" y="74370"/>
                    <a:pt x="1893277" y="-32812"/>
                    <a:pt x="1884066" y="9893"/>
                  </a:cubicBezTo>
                  <a:cubicBezTo>
                    <a:pt x="1874855" y="52598"/>
                    <a:pt x="1873180" y="235982"/>
                    <a:pt x="1868993" y="366610"/>
                  </a:cubicBezTo>
                  <a:cubicBezTo>
                    <a:pt x="1864806" y="497238"/>
                    <a:pt x="1863132" y="688156"/>
                    <a:pt x="1858945" y="793664"/>
                  </a:cubicBezTo>
                  <a:cubicBezTo>
                    <a:pt x="1854758" y="899172"/>
                    <a:pt x="1880717" y="960300"/>
                    <a:pt x="1843873" y="999656"/>
                  </a:cubicBezTo>
                  <a:cubicBezTo>
                    <a:pt x="1807029" y="1039012"/>
                    <a:pt x="1637881" y="1029801"/>
                    <a:pt x="1637881" y="1029801"/>
                  </a:cubicBezTo>
                  <a:lnTo>
                    <a:pt x="0" y="101472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712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Предсказания, полученные с помощью моделей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571" y="2083916"/>
            <a:ext cx="8229600" cy="30963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PIN-</a:t>
            </a:r>
            <a:r>
              <a:rPr lang="ru-RU" dirty="0" smtClean="0"/>
              <a:t>опосредованный транспорт в </a:t>
            </a:r>
            <a:r>
              <a:rPr lang="ru-RU" dirty="0" err="1" smtClean="0"/>
              <a:t>протофлоэме</a:t>
            </a:r>
            <a:r>
              <a:rPr lang="ru-RU" dirty="0" smtClean="0"/>
              <a:t> может быть эффективнее, чем в </a:t>
            </a:r>
            <a:r>
              <a:rPr lang="ru-RU" dirty="0" err="1" smtClean="0"/>
              <a:t>протоксилеме</a:t>
            </a:r>
            <a:endParaRPr lang="ru-RU" dirty="0" smtClean="0"/>
          </a:p>
          <a:p>
            <a:pPr algn="just"/>
            <a:r>
              <a:rPr lang="ru-RU" dirty="0" smtClean="0"/>
              <a:t>Интенсивность потока ауксина из дифференцированных сосудистых тканей может быть выше в </a:t>
            </a:r>
            <a:r>
              <a:rPr lang="ru-RU" dirty="0" err="1" smtClean="0"/>
              <a:t>протоксилеме</a:t>
            </a:r>
            <a:r>
              <a:rPr lang="ru-RU" dirty="0" smtClean="0"/>
              <a:t>, чем в </a:t>
            </a:r>
            <a:r>
              <a:rPr lang="ru-RU" dirty="0" err="1" smtClean="0"/>
              <a:t>протофлоэме</a:t>
            </a:r>
            <a:endParaRPr lang="ru-RU" dirty="0" smtClean="0"/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1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Организация сосудистой системы на поперечном </a:t>
            </a:r>
            <a:r>
              <a:rPr lang="ru-RU" dirty="0">
                <a:solidFill>
                  <a:srgbClr val="C00000"/>
                </a:solidFill>
              </a:rPr>
              <a:t>срезе </a:t>
            </a:r>
            <a:r>
              <a:rPr lang="ru-RU" dirty="0" smtClean="0">
                <a:solidFill>
                  <a:srgbClr val="C00000"/>
                </a:solidFill>
              </a:rPr>
              <a:t>корня </a:t>
            </a:r>
            <a:r>
              <a:rPr lang="en-US" i="1" dirty="0" smtClean="0">
                <a:solidFill>
                  <a:srgbClr val="C00000"/>
                </a:solidFill>
              </a:rPr>
              <a:t>Arabidopsis </a:t>
            </a:r>
            <a:r>
              <a:rPr lang="en-US" i="1" dirty="0">
                <a:solidFill>
                  <a:srgbClr val="C00000"/>
                </a:solidFill>
              </a:rPr>
              <a:t>thaliana L.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TextBox 167"/>
          <p:cNvSpPr txBox="1">
            <a:spLocks noChangeArrowheads="1"/>
          </p:cNvSpPr>
          <p:nvPr/>
        </p:nvSpPr>
        <p:spPr bwMode="auto">
          <a:xfrm>
            <a:off x="3286594" y="4985219"/>
            <a:ext cx="5467155" cy="67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Схема поперечного среза </a:t>
            </a:r>
            <a:r>
              <a:rPr lang="ru-RU" sz="1600" dirty="0" err="1" smtClean="0">
                <a:latin typeface="Arial" charset="0"/>
              </a:rPr>
              <a:t>меристематической</a:t>
            </a:r>
            <a:r>
              <a:rPr lang="ru-RU" sz="1600" dirty="0" smtClean="0">
                <a:latin typeface="Arial" charset="0"/>
              </a:rPr>
              <a:t> зоны корня </a:t>
            </a:r>
            <a:r>
              <a:rPr lang="en-US" sz="1600" i="1" dirty="0" smtClean="0">
                <a:latin typeface="Arial" charset="0"/>
              </a:rPr>
              <a:t>A</a:t>
            </a:r>
            <a:r>
              <a:rPr lang="en-US" sz="1600" i="1" dirty="0">
                <a:latin typeface="Arial" charset="0"/>
              </a:rPr>
              <a:t>. </a:t>
            </a:r>
            <a:r>
              <a:rPr lang="en-US" sz="1600" i="1" dirty="0" smtClean="0">
                <a:latin typeface="Arial" charset="0"/>
              </a:rPr>
              <a:t>thaliana</a:t>
            </a:r>
            <a:endParaRPr lang="ru-RU" sz="1600" dirty="0">
              <a:latin typeface="Arial" charset="0"/>
            </a:endParaRPr>
          </a:p>
        </p:txBody>
      </p:sp>
      <p:pic>
        <p:nvPicPr>
          <p:cNvPr id="5" name="Рисунок 4" descr="seed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4562" y="2482685"/>
            <a:ext cx="1243853" cy="2958281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6" name="TextBox 167"/>
          <p:cNvSpPr txBox="1">
            <a:spLocks noChangeArrowheads="1"/>
          </p:cNvSpPr>
          <p:nvPr/>
        </p:nvSpPr>
        <p:spPr bwMode="auto">
          <a:xfrm>
            <a:off x="212660" y="5489443"/>
            <a:ext cx="2603384" cy="67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charset="0"/>
              </a:rPr>
              <a:t>проросток</a:t>
            </a:r>
            <a:endParaRPr lang="en-US" sz="1600" dirty="0" smtClean="0">
              <a:latin typeface="Arial" charset="0"/>
            </a:endParaRPr>
          </a:p>
          <a:p>
            <a:pPr algn="ctr"/>
            <a:r>
              <a:rPr lang="ru-RU" sz="1600" i="1" dirty="0" smtClean="0">
                <a:latin typeface="Arial" charset="0"/>
              </a:rPr>
              <a:t> </a:t>
            </a:r>
            <a:r>
              <a:rPr lang="en-US" sz="1600" i="1" dirty="0" smtClean="0">
                <a:latin typeface="Arial" charset="0"/>
              </a:rPr>
              <a:t>Arabidopsis thaliana L</a:t>
            </a:r>
            <a:r>
              <a:rPr lang="en-US" sz="1600" i="1" dirty="0">
                <a:latin typeface="Arial" charset="0"/>
              </a:rPr>
              <a:t>. </a:t>
            </a:r>
            <a:endParaRPr lang="ru-RU" sz="1600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81854" y="4977193"/>
            <a:ext cx="582590" cy="5092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62311" y="2412334"/>
            <a:ext cx="5902177" cy="33080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537" y="2652570"/>
            <a:ext cx="2508470" cy="23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6352292" y="2571016"/>
            <a:ext cx="1802925" cy="2033652"/>
            <a:chOff x="6352292" y="2571016"/>
            <a:chExt cx="1802925" cy="203365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352303" y="2571016"/>
              <a:ext cx="1687987" cy="604718"/>
              <a:chOff x="7645400" y="9751572"/>
              <a:chExt cx="2097833" cy="855907"/>
            </a:xfrm>
          </p:grpSpPr>
          <p:sp>
            <p:nvSpPr>
              <p:cNvPr id="10" name="TextBox 9"/>
              <p:cNvSpPr txBox="1"/>
              <p:nvPr/>
            </p:nvSpPr>
            <p:spPr bwMode="auto">
              <a:xfrm>
                <a:off x="8005430" y="9751572"/>
                <a:ext cx="1737803" cy="8559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Инициали</a:t>
                </a:r>
                <a:endPara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ru-RU" sz="1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протофлоэмы</a:t>
                </a:r>
                <a:endPara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 bwMode="auto">
              <a:xfrm>
                <a:off x="7645400" y="9972923"/>
                <a:ext cx="215900" cy="287337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352292" y="3584729"/>
              <a:ext cx="1802925" cy="604718"/>
              <a:chOff x="7644879" y="9751028"/>
              <a:chExt cx="2225494" cy="85590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>
                <a:off x="8003338" y="9751028"/>
                <a:ext cx="1867035" cy="855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+mn-cs"/>
                  </a:rPr>
                  <a:t>Инициали</a:t>
                </a:r>
                <a:endPara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ru-RU" sz="1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+mn-cs"/>
                  </a:rPr>
                  <a:t>протоксилемы</a:t>
                </a:r>
                <a:endPara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 bwMode="auto">
              <a:xfrm>
                <a:off x="7644879" y="9972378"/>
                <a:ext cx="215900" cy="287337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358699" y="3209772"/>
              <a:ext cx="1450254" cy="355717"/>
              <a:chOff x="7644879" y="9433053"/>
              <a:chExt cx="1790167" cy="503475"/>
            </a:xfrm>
          </p:grpSpPr>
          <p:sp>
            <p:nvSpPr>
              <p:cNvPr id="16" name="TextBox 15"/>
              <p:cNvSpPr txBox="1"/>
              <p:nvPr/>
            </p:nvSpPr>
            <p:spPr bwMode="auto">
              <a:xfrm>
                <a:off x="7984210" y="9433053"/>
                <a:ext cx="1450836" cy="5034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прокамбий</a:t>
                </a:r>
                <a:endPara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7644879" y="9540330"/>
                <a:ext cx="215900" cy="288925"/>
              </a:xfrm>
              <a:prstGeom prst="roundRect">
                <a:avLst/>
              </a:prstGeom>
              <a:solidFill>
                <a:srgbClr val="4739FB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352874" y="4248951"/>
              <a:ext cx="1309543" cy="355717"/>
              <a:chOff x="7645400" y="10368637"/>
              <a:chExt cx="1616473" cy="503475"/>
            </a:xfrm>
          </p:grpSpPr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7645400" y="10475913"/>
                <a:ext cx="215900" cy="28892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7975206" y="10368637"/>
                <a:ext cx="1286667" cy="5034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+mn-cs"/>
                  </a:rPr>
                  <a:t>перицикл</a:t>
                </a:r>
                <a:endParaRPr lang="ru-RU" sz="1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</p:grpSp>
      <p:cxnSp>
        <p:nvCxnSpPr>
          <p:cNvPr id="22" name="Прямая соединительная линия 21"/>
          <p:cNvCxnSpPr>
            <a:stCxn id="7" idx="3"/>
          </p:cNvCxnSpPr>
          <p:nvPr/>
        </p:nvCxnSpPr>
        <p:spPr bwMode="auto">
          <a:xfrm flipV="1">
            <a:off x="2064443" y="4783328"/>
            <a:ext cx="997868" cy="44847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Типы организации </a:t>
            </a:r>
            <a:r>
              <a:rPr lang="ru-RU" sz="3600" dirty="0" smtClean="0">
                <a:solidFill>
                  <a:srgbClr val="C00000"/>
                </a:solidFill>
              </a:rPr>
              <a:t>сосудистой системы </a:t>
            </a:r>
            <a:r>
              <a:rPr lang="ru-RU" sz="3600" dirty="0">
                <a:solidFill>
                  <a:srgbClr val="C00000"/>
                </a:solidFill>
              </a:rPr>
              <a:t>корня у </a:t>
            </a:r>
            <a:r>
              <a:rPr lang="ru-RU" sz="3600" dirty="0" smtClean="0">
                <a:solidFill>
                  <a:srgbClr val="C00000"/>
                </a:solidFill>
              </a:rPr>
              <a:t>высших растений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9969" y="1988840"/>
            <a:ext cx="641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Радиальный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пучек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(по количеству лучей ксилемы)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Диархный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Триархный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Тетрархный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Пентархный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Полиархный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(характерен для однодольных)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AutoShape 4" descr="data:image/jpeg;base64,/9j/4AAQSkZJRgABAQAAAQABAAD/2wCEAAkGBhQSERUUExIWFRUWFxwZGBcYGCAdHhoYHBwaGh8dGhsYHSYfHCEkHxwgHy8iIycpLC0tHR4yNTAqNycrLCkBCQoKDgwOGg8PGikkHyQpLCwsKSwsLCwpKSkpKSksLCwpKSkpLCwsKSkpKSkpKSwsKSkpKSwsKSksLCwpLCwsLP/AABEIAMQA1wMBIgACEQEDEQH/xAAbAAACAwEBAQAAAAAAAAAAAAAEBQIDBgABB//EAD4QAAIBAgQEBAMGBAYCAgMAAAECEQMhAAQSMQUiQVEGEzJhQnGBFCNikaGxB1LB8BUkcoLR4TNDc6IWktL/xAAYAQADAQEAAAAAAAAAAAAAAAABAgMABP/EACcRAAICAgIBBAICAwAAAAAAAAABAhEhMQMSQSIyUWETcYGhIzOR/9oADAMBAAIRAxEAPwDTCmgNtImZ/vseuIUMsqDRSCgdQsWPWT1J6zOwwgqcPC1R5fOKVQNpMkIwEAxuLFrqf9uNJleIUjTWr6RUmFEliQbgKLtHfbue1ZLyjl4+VS9MsMV8Yy1QZWspOmQAhUmblR0AubiB0jBfDa8BFNwbAnfsAe+I5t3qkMyBUX0q7XJNtTBQRtYAG0ncm3UzpMECzcpU6gBaQQRq33MEd8BMnyOXfslgvrUnD9/0gXNptJ/YDtiNOkE0kxqAMALAJBmwv+/TYScN15vTzDrpv9YGBM3WpATUKoDtJgkb2Ucx77YFnVaoS06SooG8kkSbwb7kkmJNz3xZkMmKizUWQrMEBA2H/Z/TBGa4qdBNOk/Qa2pwALCVBv8AnHe+LsvmVgBLKF5Z6juT17/ngNqTOZRSewPPL5XpAiLA39oBO04jlvInUKyiYJVyARAAjmIMe5JMzeLYEzuaBYIQzO5jluQNiTuAALgmOnXBbZxVAVIsDER9ABGrmvFvnGBJ1gbi7PIU9Sily4ck2VIYkjsE/qfnhfkM4VqOSjEVCXIAuPeCZPvG3SRieX4hTpVWZ0ZE0AlisDcsTfYAG5tgfiHG6S1l06gRBVjAUn4gZJNvkPnhe/2GSlJoa0s2XGqlSQA7O9gfcBASw95viFPN1UH3iK6gHmVobqTytYx+3S2B+E8TLM3k0malqlXDCCCJKreWAJJB2g+2O4jxtTUWjVU09YJOvl1KI5QxsZHQH64bshusqLgVqDUKIkgeo9CJFl9jOK8tmC1RtawEhVVdgCA0j3N79IjphpTzlMiQ6GfxrvHYH9MIv8THnE0waihQC6qxUlSZUOo3ueZQQDbucK5ZDqm8j40we0C/9jAVBhRPlsdKmShn0km6i2wPMp7Ej4RgunxKiwDq6HV+ICe4IJsZMEHrhFmMxTzNYKHV1pwX0kEGxKpIN5iTFoi+Gs3J8odUNCAtUqpe8s6/uTb3+WAqeZStXEGV0FUIiGYMGYfUAAT0Bwwy/A6YuaaT/wDGs/sfyxVmuC0iZ0DpdeVv/wBl6jpv+mDYGuR7Jf4YhnlENuBaRBHTr0nf3xn63B6bZtqyNYqFJJGiV5fuxYEGwLemzATJIZsrNV8l6rupTzLkCaYgQxUAkzY+wj3xfnqCBAZFyFA2BJsqAewFgPfArsFPtihTWoqWWWI1HSoIglgNpA+dwIwVSRxGmofYPzD297/pgrI5NajljMDpMTtv1NvlhjWyKkGBHyw1VoH4o+BK+brGFXy1a8nSToHzLQSdwIvvy7YsyPByTrLGTcsbu3uTsttgAbdtsNEySgsw+NVB/wBoIB+cGPpjqNSG06pt1gfljMWPF5k7Bs3kIQ6QSbdz+rY8wZ9rBssyPY47BKPjTYPmcoANSgAjmB995I64F4XllSkpj1dTvDMWEHfr+o+eDa51ny4Om2sj+Xt8yYHy1HpgvRq5hExA7Db/ALwvgVQTl/AGmTkw1pEwJAjYyY7kb3v9cWhSdwEAt+XQ9Dixs2yrcGf0Py6H54X5vNXEhiTsiGCdrg7AdJNp7m2MUnSQNxLLqCDZmnTLCYkjVPWwk+2n3jFvC8tTpnmUSxIUjnLBYDMz/DczE22InETw2sxDnQrj0qNUewkmRH80C8yNsC/Z0pEoavkqGhQwZiuudoGgl7kCGvPKCThLIRq7aH6VQxGlZB+PpIMAX+t9rHGbTJtWptUpApTliuj1uswG5jpAO4A6Xw2z5qVKTpSBoUghAYpNRhtCI1lEfE52JsN8KeGZ/N+UtMLSQCVWqATKqJBRDbYRzT/XCuitp5B+CV2U1ctpY1KZ9agc6kSjNMAMNiNrCN8HcNyVSh57VaWssQxh9kVYVSWEtAm/7RefD8wmUVjUqKFdr1HaAajCOdhIkhTBnvgqjxEZpX+zuGAs1UA6ZiyoGAkQQSxkfPBWULW2vIJxjJ1M1R0WpIwEkcxZZVoJsFBA2Av+WARkq1am1IUqXlzHmEeobmARCwIBIJ9jgn7KtOk/2mmSiKOcMWXSYUKBIbUTZQLm204lw1s55IYU6PlxNOm+tmNMTp1mnZoWCYAHvgVY8e3ko4flMzksvpWpTqhBswvA7aYgDbr022xRnuG5mvVpVanlJ5ckIAYBYEAyTM/P32w1TOvmMuHPlJca0WWbUjf+Mmdiy7xJBtfBv27SdBVg1uUDWRq2AZDpvf1ae+A0ZcnqqxLncvWrzQNChLJOqL6ZjYk9SNpNrROI5FczkqIpNRp1VELqUlYHuCpsO0Tg3M5RqiPUNMaFRgULsrcpLE6kMoZtEk/sGX+CvoVS4KqAAgDRAiOeoxY7A9MFfIve1SMXmfDtfXWrPl0YPB0pzNYEAMSJnr1m4N74WcEYUMwCupw0edTVSSu5DNHpj3udTAWx9GSo/Uar7bMPbVYH6xPc74WMkVxXpUi5Kw506dUbRMGQBFpAjdrjG0Vjzenqx5kc4tRQ6EMpFiP7sehm/fFtZLQI+lo/TGO4ZWqZnO1vJZssiqAwKCWefUQ0DYgEje2G9alXV1V6xhmAJVQsrckE+oGBup21RBw3c0riSpZ1ftBErZPKJJBhyzOJE7SwU9JMWx2a4TXFUaGikRdQvNqkEneI7iDtiNOojUgSiFWEqo0kaS2lSSIAm8nqbbzN2XetSHKhqUwSuhzzKBI+7cjmHswK9AwF8FNklcNkuHVweZvUp22/S2DKxZvSG27fPr7zj0cVolQzHSD/ADqenax22IH/AGYVeLD4KTv7nkH/ANpb9MPkP5I/IXSpwoBMwN+/c49NFTuJ+YnAdPi5gl6TL1sdYj5ABvyBxTm8+zgaCUU/FbUV25Y9JJO8z8saqyD80awXZjidGiYJhuqopdv9wSSB88e4G4XTRQV0hb2m09z7n+747Bs3+QlUkjqpmY7j398R856bQhDKb6TNjN46ifftj1MwCbT9CPr+W2LfsvLAgdv764RxJ9miFTiTmAIQmOsmTN5IsB3AOCOH5AJLGS7bs3qPzmZ9o2wJmMqahVQYFISz+5gwPoNR7WxIO2ggw0gjUnK8dIG0n6YS6Gjl2xkaY/L+/p/TCCqj1qq1aIQ00BClwecn4lYXUG4VoMiYAF8Kq/FmNKR5tXLlh5rkhT5QvCpuZ2Ykg6ZFpnGipVGqpFOUQg85sQOuhTsfxGI7dcbEisrVAb5t61O6qiTdC0s0bjUosPcXPXfAubqVIby15g3Iu4LQABMQBDHlAnBdVShRVezQoLKohALsCN1GwJBkkRgXi9WlToVCKgAZXjmJZm0kcgVpLk3JUWgX3gVZPrbFZzjisKiUftVRabpVQu3lUnOn0Hm5jcMiiYPwmwpyfEuTz0bMmt5i/bKjIhpLYyoQgqIWFDILC7HpjUeD69H7MgQqYkGCLEXnppERBsLTvMIMtkTms9mkoVWp5dwDVKRLwR6SQYBmexDiZiMPXg6VBOLJ8Yq0nLNmqtR0HluilgGWZAKUwQWYvABAYg29MnFX27iSUaNArSXzj5SMCCwlWIDDYco2DewOwxpa3gHKMgVaWkrAWoGOtSLCHN7fTpt0yJbO5gtlzWp/5aqhWswbWXWCtgQo3Gph3NsZKjRSSwN8sqoGpfZ2WpRWaoEMD5gY+aryJLH4d7jDWm3lgo1M02NUMNPNbUvpK+orsR8gN8C8HoN5XmGapzIXXrMNqKsAAY02MpF43kyQD0ACrVqt5i6fLflIKGwuAZ3AVtiIBA3hTkl7sHvkU6nmGoxplmvTL6IUGFJBOlidybj4cSyuUNVSVqAKCRpRSAYsDUGqRIEwIEXuMelqjsAFE0jrDVRpYqZUCCOtwWkXCdcRrFqkTS1FWhrEbEgo0Eau+m42i2HFxsopJTKMWdUYyulSQo3AgC9Sd9V56YMbLDMUVCO1MgAHRAZSBdWVhtN7gdCDiIrsSHWG0ggHRpUA2IB9U2mJAt9cU58UYDTqqagzG+op8WvSORQOmwi3XC0FOnfwDPwctWU+c4qU0ANUAKxLNCBgIBMAgjr1wo4jls9VzK0nq01RIqiotOCwE8sTY2NxG3tjSZjLikjVKXRZINw49QBvvBlWHuLhsV1uF1apFTztLoTpKLAGwO5JMx7WG18CsFYSadAVCrzktp85GLFWJMLoCN5ag9USIg6STAO5f0q3mLsVkfFbt1/r02sZGEPBOFKy1vtZpvXNTS1hCgQKYQbwdWqRElmuIBxZwBKNTWq/eBHYan5iw1QGlp1A+nV109zODkLfhF3DqAZqjwL1CVYfyGAIPYkH5/XB+iLYX1yabvUSDCw62nSL6h7iZgx29sXpxpTulRTEwaTAx3jtgqmiCqOGEvRBEd+vbCvhmUBoQI1HYfgDNpjvb9fmMSzeaaoDpY0aYsahGlzM2VT6NvWb3t3xy0aYRQqjQFhdIiwEDTeSYFrmd5vjKUtMZRuXaKPMy15add4B62En23/bHY8AChQXfmMASCJAnqDFgdzFrY9xrL9pfATnsobFYmQD7g/rv/Zx5Sr1GXkRI6M7GLdgLxtv3xZxhgVSn/O0k/hQajf56R9cXVaZCWjUY6wJ9psbbD3GArJ9bk0LsnWbSaTEqwnWD11zzgxBB79IAjB+fqimhbTqBWAB1aw03/mMD2vhfXQ+V5jFholgykaoG4E99oNvywr4s+ZVctUNTW4aTSsKYBEHUVuSuoXtJkCN8SvI0V4R3DKFdv8AKuqghNT1FNoYnlEiZ3H5bk8rTieSKppZw1NdOpWkbkAaihXUJadMXjHuUyzpOYLeY7CWBhQwgegiykACARBHznF2bqMUWq0qAQ609DaZIgamIuxE6SOUdZ3FEsC8k7Kc7V8kMZ1s4+7mwd+gOjooGpVXZZAuCcC+EfLrK2bfS1SsxVm0gRogBY6WHp3PuQcS4hliDrVdDaCEVdJ1gkFlMekmFg6uhvYg57iVGq2ZIy5agdKtX0nUruRyFNPxRMtAPcFjjRfqGWEFcd8OLX4h5WX5Aqhq+kCAxAMXBg7WF7nbByeDK2UY1cnXJe5ZKg1Cp366tRt84HbFXgxfs2Zr0HeXch9TkEknUSCdyTcyd46WxtmzaoCzNpCCSTaI7z+g64qdDk9GJyXjLOZwtSy9CnSdYFSq5LBJ/kEwTBBEz9IwTk/4bhdTHOZjzX9bI2kE/wCn++mFfgnxNRpVMytZlpF6pYXnTf0tpnTYiCRFmEgggbH/APLsnE/a6P0Y/wD8nGaC07pIyWc4TWoVaWWesWoVixDgBWFSQ+lmIsGbexJFpiQXGVoVEqmk5QlAjotwKygFJJIMVBIE+kwCQDgDiuY/xSqFolxRy7A+agGpqsiAkyBEAnqL2BYAW8N4a9TNVEq1tb0KalG0hCoqxPmqh5jCgSIGm4EnCNEOVLQ4oVwxBYugUFUPMCf9TKdwF06SbkE3xKjmwkqrrpnUrMGaSxJK6gedgwNtyCNzhdm660VuQrggeUQS5aZ0qqgtWQ7iATAPMCIM85x4OumnWSrVF0p0dwU61C86FUG8gEWsTOBbOdJha12ACEFGJY62EwrEnUQpkE9FNrb9ws1n0WYqhaQ0yzkhdckCSAATtEkiT88QGfrVGXLJR8qqy6i7w6qO6get/ZhvHqkAR4dk/KzQp5whzpjLuRFPqNETAci4JmebvGM4tlVCwtKNNzDOXpsJOljpAN5Ok6VDGDbci9jJNoZs09QeSQb1AJViQDLEXR4iTsYnuMJqWdpU85Vy+XNI+avmEa1006sQxAHqLAiR+G5icX57MUssadOpVIpvchSZLb6miW0kgiGOnURMSNO0Zxalgk+RWtSdqgP3smdvu/SADuBp/Vjj3JVlaadqdSnKgqNPQSVkRDKQWU9dxtEK2cJqrTy6+eCpquFqKPLkjSyluUlyDySAY1CL484S9OvTK1EjUG1o24bU2sE7kr1I6RtM4R3YEnRDJZ4si1Cg8tn1OQTPlKbPpIuIh41MQJ3JxoxSBYtO4AN5BtIPfaYgwQe98IeHZxaYipKCeSow0qyqJDAtYHSNUNHL3xXwHNpUNXy6rFBUAppJCwQGOkWJUmYK8vKY64MXQftB2fBIqhAC40jSxgElFiTBOwg2nl2wuqIw3VXVArU0FONJA3BnSSOYjSBuNoEsM5w/y5YgFHUrVQdQfiA6kddjvvvieRyoC6aQlVsunYJIMERKtJNjex+QaOB4PwZ3KmtUrs4RAmgBiVuzD08+qIVZGnvJjt2H+YyLITUaqQukKGcwohmMwfiJOm3QX2GPcan8h7L5CMtUD1JIglGhT7Qd+pgziWZraGUFdQ3ixiNjfr2Pvik0CVValriCDDC9mBFgRuN9uskYqzWdeykB3E8waAeaOdehMTA7nacMmlshJuBX4oLNSWhTANWtIX8KD1MZsABAnvhVwjKOmbcZmu1YIFQO8Qh0kQGHz9rkdcVVPEy5StUrVuctTiiFUgDRurbmASDI3k+xw9oUdGWLHmaqDJPXUp9U92YMfc+2EoqnLq2/IVxetbyk9TA2ESBsT7WJ3iTEfEVCy8q4OlCqtYqWspXTpfXOk9OaI674Ly+QVSdLBNCqCYEM3MSWU7mLz79rGVCm8OsCTDlgYC6xsZuSABtuINtsF2yLbbtlFWksSq6FTQSH9JJYBeWSFUQ2xB/cB5nJM9Wm1EIr6dFUOpKtAMSUjUw5oO2+xUAtaKxDsuqS1PSBq0lWgCna86bz+EmAMDaTr0qkEM5gEQFnULjqNTKRtJNyL4GjWZnh3A0qrrzWrzHLgsthSClpVewESZmSZi1gPD/hirnuZq1QZdSdBadTe4uIEdBHvONBxfgBOUrMlasoK+caYblKk63UiC0EapAIuPeMPfDBX7PSC+nT+oMN/wDafyxSJ0xliyjK+BcmgAGXVoFi1z/QfkMXHwhk2F8qg9isH69cOwMexjWN2b8mG494IFFGrZJ3oVEU+lvhHUdwu+lgbSQVIuLlKNClkkzdKsKVc6TJI1O7HmR1iXkSbztMHGu8TcUTL5ao7kXRlUbliVIsBvAMkftIxl/B/g8aFq1rs0lVPwgkmB0A32Ek6iSRAB2ZvGQTg3H6+aqVKnkJTqAIiipI0U5LCw5j5jkzpsTTUEziirxDM/bfu2GaqeWadRVQLTVVbWqqVLOWBJLEm2pQdM4YeP8AJCj5LUSaVRnKBkbSdDABwp6Eg/mFO4Bxp/DXAEytBUAGqBqPc7wJ+ESQB8yZJON9jLqjN1+F8SesmYiglRAQqgSCrWKmWuLfMkn6LeJ5+rXzFOjn0FJARApg6ahnYkmw+vy/lP03Gf8AG/D1qZOqSBKLqU9iCD/f57gQDJ3gQcSpZOgun7pENwB3JMERuexHc9IwL4S8UZej5n2lqiuzEitVQkuo2BIHLAv0EHpEFl4C8PUzQWvVHmVHElm5ugk37npsBAAxqc9wmlVQo9NWUjaBt+Vv6Y1JC6MbwHg9WtVr5zKVhladU6aaeUreYFJ53RgR6rDra0A4UQaVPNM6Zk5hKzedmFM0apDIdFRQ0ICpCmAIHWDpwVwXK5gZl8lRzb06QZtOneILMoY84JiyrpHqJtYnDhTZWsMkmZ00K4YuSgdxqQgwahbTqCwxbUDYiCZJYZUkx5nUepTZWorJOop5gYagymBKibgqOh6ETifGc9SWmua1gBSFOpoJEwUINwyk2XexHUYE8s0dFEVGqqijSxgvCiy1bQSBs0CwhgIuTlOHU2zhq1KcVDTmnq3On1MLwGjSLmdM7C2JeaOV1ssObStyUyGLTqImyCJH4S1l7xJ6iSa3AqUatMED1LyntupBPy/LFPEmShWp1As+ZqptAJmBqBhZJ0kdOhPaMMhxGmULawABeTEfObg/O+2GTDSfuFH2NfNpoxLEqzhySzEABdM+0zI3ET1J7HKHd1qKrAqpCsQL6iSYUkct/qbi0Y8w1Ih1zoaOoqRHeP1H1wr4TWBqViw5WrNBtbQNN+lx0/7i6vmjUBSm2lNjUBGpummn7zYvHssmSB8vlkQaaS+USNN5KsLwHVjf6EML94KPdl5ep2WZmjTfOUhAI8msfaAUQkfnE9BgfgmTatQWXhFJCBdyVJ0kk9AAIHtJmMAp4abPq1WrVak6B6aCmxhBs2qbtJi1vntgnw1njSpGmzFtBgAKxII9U6EIIm873PYYXtZSSVBdPKks9Nk1sG1M406mQ7R2NotAt0wRQq6NXlqCh5hJIPabgkiQR3sRtgamFqF6rKGAIUhgVYBBuP5SZPIYtov6seayEGqCICiWFgTbV3mfz774F0Q8hAqBWVkXWZuxGkuzjfmEKNj3ge0kHM5h1KqjjXUAioFMFUOp2vzcxNioliYAHqHvEnSnTQUmDV3qBaYJJufUXC7LG43NhN8LONUcxlalGrSreY9QPTCOvLE6yyqL2JBjr6TEqRtlIwbDGzlWm65Ulb0SxqGnsqwpU0by1/5tN7jcYWZXhmayCtUy9dKtBRzLWKyIABLEcsgQCw0t3JAkNR4GFT7yvVZ65uamxHWF0kaADFlI2xna3B6r5z7HUqlqS85EC5JY6ngc/KhIBEajfVGKpFooYZL+JGYrAeVkCxMfEQPnE6iPf9cFtmuMVfSlCgPzP5uSf0xrcllUpIFprpHYfuTux9zc4IUYYo5LaR8q8Q+Hs6kZivUat5ZDECCIHSxLCJlfh1AbY3vhriNOvQplCDpABgRsNMwNgYt8iN1IDh1kQbyIg9jbHyrOcOqf4i2XoVCqNqLi3Qxvus/FFjpJN74wGu+dDPx3xRDm8qkg6GLETc6QWIAG/Qe5sNr/AECm4YAqQQbggyCDcEEbg4yo/hxl9GlpLdW3M95aWJ7EnVjP8Zq5zhS6kqGpRkmGgj3Olpj30wTcycb6Copo+kpUkkD4TBsbGJ/a+Mb/ABC8XUqWXqUUYPVcaYW+n5x1mBHQSTG2FuSXiHEQPMr+TSIkpTgGPxQAB8rn6XOm4d4Dy9EWWWi7GCT+YONQUlF5yLv4a8TR8qtIPLILDqVgdO6mQRuI7Y1uZzC00LOYUCfn7DqT7DHzjxnwH7OXr0YV0XWYmKkWhkB5WH8wPaI2w1peCzUpCrmatXMHTqNLWUWCJIUqdZMGRqb6YIs0lkR8NTK5mvXr167UXrP92Q+kQsiQWUoTPXpe41XbcOrLlczVptUfMF0V1rAKzaCYKOs6WkjUY9UdNIiPB2zH2ZqNPKrXo0malTqNV0F6aMQJXS0kDkna0npgLwn4Y1pUrUwtHMCrU5VEoII5GEcykbbCLgAmcT8iKPZM0FCuo5VdEUaWClZOo6jpJJUlQBuSfVE4nx+rUdadISlRnXy6qk8rfzITzA6ehBseuKcgr1l1mmQaZamyfEWBBISTDaSAwYiGJI74s4rmjVFMUzpIcFXZTzMvZegGxJgA2GrbE2yGNFFLheY82KmYNZgAyMwCkKpEjlENf29sMfLZqrGoihqaA95diwUqTcwAfcE/ULV45mK+ZRaWXhqFqxckIAw2U7kkQRExv0u2ymbZqtUVECcqgyRIIkgytipkwd7XjBVGmsolQzbLIK6gbzMfKJtcT1Nx9T2Bq9GI1VKXUTrUE7XH5BdrAHvjsPY9pFmb4K9Wny1CjQVMWAAkCIgi0XkGOonHNlnp2MTtaNja+xsN/wBfxNFzAayETuwi49iNwZgfIYXVwQxDklpOlQBzCBcXlVBIBJC3BF5wtBUlWAB6uaD1BlFpvqRGfzHKharBgIgXkBSVIHWYvNnDMyaWVFQoWgHUp382YZW7nVBntiOT4j9lao2ZMeY40lFZxqHw8qkk9rXAa9sT4Ygr06tdGqrrqs2nYwsAaqbiNRgtBE7AEb4yVE/crLOMlaWmo0sFSaqgjnGrSliQpYMSFnsQdrKuN8XqU1RkySorOBqY7WsSFUWkj5C97nDHieRFbLuutTX1IQ3c6k0HStxTKRygWnvcrvE/GKj5cZd8s+qq2iaY16gCdRUCwIWWIJBG0XsKQ8EnllfiHw5UpZYP9pcv5q+WDMF2Okc13cAHVAI2nfEeKeHMyFXM1Mw1WpTvpMKNJtFgQGk+qYDQSDBlfxJKKrSai9apWp1EJpVHcWa06XEAwTsDe/vgnxH4nrrlmpVaL09QAJgTp1ASYNhJEkSf3wy+i6T8DDI/xDeokrlHqSJBB0g9jBDFfzI7HCShx9xxHzq6FAyRJMgeubC66QwMGZVGIknH0Pg2SWjRRVEAKL9yRN4/uwwJ4k8Npm6cEaagujj1K24M9bjrimmFVlDTLPKycWzj574b8Y/ZZyuaBBpwAeoUWFp51HTTLLYaSoEatfF2VifPU9bK5Md40T/T3wGJ0aVDYsAJYwBck9ALkn5CT9MYbwWftGczGZM3JAHYamI/ViPaMR4r4hq54GllEIpzDO4PPG4IU3W11BMwAxUSpE8M5t+HVPKrhmDkjWo9RJLixMmoNRBQTrUgqSykNkUqon0c4TeLcmtTJ1gwsF1X9t/0JxZV8WZVRLZhB7HUCPmpXUPqBjIeKfHdPML5FAiHIDOx0iBcTBIVJuQTqb0wAdWAwRjLdDX+HWcBy6ifb6jp+RnGvZgMfNMp4O+z01NDONrIvJBUyZk/CBuTJESTecS4Llc7nkb/ADQVFZlOgdVJG8QZsbxv7TgtpszcZepML8aZo5ktl6I1PUXQOwU7sfzttPeDOLaHGM+dOS8qmlUpeuSSoEActO3NcbkqB0Y8uAvDrpkM3WTMsXZlDK+nUQm1wo7hiTvfYwcMa9epmcyuZy+inSpKU8yqID6jcKDfTYgz02vsASlHR3B+PfYqYyVWm5q0l5NCk+YhLQ3LMXsesx88B8PzeYXOuKQVDXXWVqlbFQRqKLJBbov4CSDhkvCRXqNUrhqtf0jQz0lp05EaX5TzROoybQBaTdlMsgolQKaqAWdgNTMVmajF4LAxJYaj0ETGBZF81KkX8JnLK9JnFRmdnBUXd3MsukEgEGI7gyYhjieVyykxUUCqoYqQZ1KzFjoPUqxII6TaQbWJK1KZamlO5EKb6ijWNu9vYxe+CuKeWKX3piPeDqiBpjmDWtF7DfCP5J5ebKeF1VGZzCSCToqCN406DPeCP1xTxKmrZpFJs9Mq46G5Kho7wYHX64zicB1oa5d/PuVqgwVg/htH79CMOchwfWgYqpLqpYuJZpvc+3SNsa7oaUG1Q2fI6QPL5f8ASIt7aR/dsdgPO1KlJFvrUmIaSwMT6wRqET6gT3Jx2G/Qr5I6YDWy1IVRqT2sSZ3vc22O/b3wwyGUWlVZSJWpdW6yPgJN4iCp7BhvfBtfh6sCIA1XJi89z32wt4nyqlMnUWqKAR8JJ33vAkzvtvjVQHFRyg7P04ajN/vYP1Rh/wAf3Mj8QpsldDTOnzgdfUSgEOB/NBI/K2BkyiOBrLSOoaGBncRAHeR8sUjJ5jzXrPXNQUCVWnpVQaZCszSou5Ec22w6mQw3ZLi2cGXp1WfQK1OHpdAWlUp6SbhbBCLmdQO4wp8SZerl1ohKxesahanlx6SL6vUS5p8xQlmIGoRcWeZ3MM1KrUalrQUiDTWGcrzEkL6WtIKTDQd9sZjh3GKOQru1aGWpTVqRWr5uikTyUw7ERAOmCZAgrqBMFIrxR+BrwPPjM5+Xomj5FGEQtPMzQ7SIjTZYMMATYTh94qydOplKy1AI8sn/AEmLR8yY9zYdMZarkMzXc8QVxlyFJRZn7sBdWqRzQFG9jfYYlwihW4ggbNVzoDkeVSARA4JXmKgGxEX2JMR6sOvoq0oux/4N4n52TpNMsq6G/wBaWv8ASD9Zw2rV49OlhJ1cwBAF5k2EdSdv2+acPy70szmUyFcKKQWKSFSGkmYV2jSLcukwZgiYNiZt62ZbL5rNIiQhK0iF1jn5WjbTEabwCCI3wHWxHSyMeE5Glnc/mqxpJVppopKCPiILMxBBI1COnTrfEPF3CciPLy4pUkrVnDMFADJTTmc2iNQ5P92qOwL5LJvnaVLLuadLQRVdGZBVJNqZddOsTDEyRJX+aCd4v4Pl6C0aeVpKuaeoPL03MxGt97CQbiWErcEglBWXdm24dw5KNNUVQAABYdR0AHbYDaIjGP8AHlYZiouTprqZ10uReBqBO9pUoQCdmLkeg4qHEM6tZcoxQFqRfWrGFprAt8cGYH3n7Yv8CZHTms1rJaojaSxABueygAQoCgAAAA2EmSPHD/QTwz+G2WQDzV1t1uYn/cSzfM4bt4QypXT5IjvJ/QzbDiceTjWDvI+d8V8INkSatBRVo7vTaNSXHMpIMDoTtHqHxYDpZ2slKvnsqEo0SJNKpfWyzLsEMITYGCTyyZOrH0TjWaSnl6jVCAuhl+ZZSoUDqST+XsMfL8rxCoMi+X+zVGFdmNF1ClXuGtJDDqQRuCT1AwtCtWrNN4fzpRai1wVzNSGclG5lOxRYJ0KttECD0vOGPDHqPW5EHl6ZDMSxB1EHSovqJgs3U8oELhflOMnNVmqim6oKRoA6Td2qA1BBCmQJtEbCdRMNa9dajVCjMqsomxXXLAB7jVpVTBIjVNzYYzOSa9TRzE1NR1lqjGNKMQoVGZSrQfTvJJm5jtiZALWQDQfQZb0+8FVWBP5EgbYtr1lWpppFVMQwXTE7IpsVkCSTuqz7Y8alJaiKhad/9Zu7MQBIBj7uYkgGwwlAKxllaoFZQF0alQsWBuFnSbLAsBEwT129yGUAd94ViqySYACgquqbT9YAvYYnxbJkAPqJZiFJkSGY6QwuLSYK7dYsZD43lGpUS1KoysxUG83a2raQfdSN/bCvHgdRyKs74jo0nr0Ga66tI76hYKepklbXGNJwfNg0UXVzog1CIIgR6dzHt/XAH+C0hWo00QDQDVZoEk+lZMSSSC3YQsQIw2qZNKiQItMHsdrEbG30jDK0UbvXj+ynPOtRkUTynU0CSJUgAg9bzG4ETvjsC8NY+TTk6RpGwGpiRJa4MTvG/cnHYa2c743yeocZiuqKWZtIHX/jv8hOFGapGqVZtNNV1aA3rk/EQDb2UTEySTAHtMjWWuzKFiSTJYnSR9B06yMetkXeSbyeu8C3bt++M8lvfspVTS1O8VE+JqYgqR8RW9u8d9sD1qmYrO4yho6PLCO1QseaDBUKBPKbk/SYxDh/h58vUNTUWBOwn4vVq6EexAFhJwfkaq0a2n006oDL2RxCss/CrSCs2mfbE1dUxWur+jshxE02RHV1qoCDTXmD7FWVgNJBj1GIuDHRB/hlZKAyeiklKtUqFqtE3VSXqhdLqBqtAq7DTsLHD/xDnfKr5XSjO7M66V9Xl6eZr2IB07m5NtziGYzimmFRj5gKqqkFXFQGVJU7Qeu2ksL4ZOsD203/AEJuJcLzNGhpbOH7OSBVGgBkpllFqgE6ZYSCIUG0gRhZmeChKfmUm8ugrRVam2gNSkIVAU84WxNR7mbEzONdmi+kLVRfKYgFlJYEEyEYNEajygtyx1mBipaFOi+l1AD+mmINxCgPMBrQADy2NyQDjXkH5Bd4h4PklyhZNCsP/E1NjrL/AIdJ1T8oI2tOJDK02oin5VNFYWptTEaoBJcsCLEQSCTaPbFg4VSWq1RKKqQNlmEP4R6dX+gDoAcMFQ6tSBxpBXUU9RsCCpsqqREWkg/U70LOfYo4jkTmFFFtJUyQUflGkiQgA1K0EwdoG24wg43wanQ0vRBo5kOioxYzdgYdWbS62nUjWMHlEjGoq5JqlMsCq1VDCIGlCOhj03htWrt0JBXNlPtNDy8xUZmFMVEjk51DS6SJMSAfUILdL4KdbBFtOxVXy1fIZunVqVDmnrgoVMBgVuCsxCjv+kiMB8C8QPQzD5mpRZMvmHMFeYA2UywhZDKWF7hmgzAwXnKNPKVErUnqV6oVkemz6iqFCwqLNkKgd9iIjCjh3Gnq5enlEplWqDWxenICFmaVvfcCDsSP5rG70dSdvCPpWW8RZZxIzFL6uFP1D6SPyGFPFvH1GmQlEHMVDsqXE/6hc/JJ92GM9T/hyopALrEDfW37AgQfYDF/8NMqlJ61NlishG9zp7gm+5En3G2GpFXGKVnmb8KZ7P8APma3kgemkvT6CQD85J2JItgbxBxSvl6S0czTAqUnR6FWiCVqFTp06ehaSvYyJiAMfSYxjf4hZ+mtXJLUYKvnFyTaByj9TqA9wcC7wJdl3Ac7UdHdqWn/ADLVGTUC1JYEBu50jUCsyDG4ODUbzERfLHJzcxAlN/u/oRq1RGxF5CrO8dpNURqNRHeoPJKKQTUVtiYtKMS4JgjmA9UFhmM2EuT5WzF3FqbDYoVkMGM2tEtM2UTbOSazYdSzUzSUFQeWWWBTLbrGxOqw+GTBJsDy1WpOqgKypTAUCVEEkTJlQRpi/L8pwuqeWq6lYl9BVV0yzKTqMEABkLX1QCDEQYwwyvDqdRdbEVXI9TQ09LAiw3EADrYEnGTFWdEszVauF8tdKq6OGexJQyBomQPdr9hEHCbxPxd6tI0KFJnrBlLLNkAMyzdrSCInp2xfxLi3k1Ey9IrNSVRGN0iCTadaX6iQRFxGL6Hl0KZuDJLO7fEx3YwJ+Q6WA6YG0XgqzIp8M8RZjVqV10VGdVZCZ0BRyCTeGljPz7DDDiPFFNNkpHUWVllfSJBuW2newvJJOF1KguvzWXnqRErOlYsB0kwL3NugAkx891mVFmi8TdRESxMGFUdrCQMNFuqBNN6wecRSVQoDGkFT0EgRIG8gn8j3x2JkFQSkFZIamD6XkTB6EHcRf53PYNoEZ0qYNxBWUoVgsHZdM+tSNTKTtynmB2ntOG2QziukrJ7g2KnsVNwf099sAVF1aZ6Tt1ZomO0AAD/d7YrfKqCCJVtgQYP6CcFE05KTcR3qt3B/XtH12P8AzjNoPNNSpUJamW0gQYInchQZuJE9xOLM0KjJUGsudJgIADqi2pRGodDBU32OCeEOGWIVkqLItaOxB2vO9hpjfC1YW+0qYryNMJVWsijWVYaQSQUBggMRAIYSI3i4EQfeJZurmagfK0200wymo2lDqkHy1Uk6itwZIHQdWD3iNAGmAsCD0/l623NpMWkgXGF1DNvTepyJoOlizMR94VBYCA3cTPWRe8K14HlgMTilM0iSVKEMCDYgwSylTce4IkYlw7JqKCyFkoJLAGTpEyTcyZ3M4z+XyKtmK7V0XVVgLDFgyqoUKZC+9rC+LUZqNRafmkUmst7i/pVzcb9L2InGV+Ruq2vgPy6FCwCg06b2BnazC8wdJMKSLxf3vSuPLYioVclrgnSXO2kEEXsLDbvfHlXhVMEFSEYXnf6uGJ1juTzbkG2K6uaLsQzCiy2YahJcGdzuvUE3O1rjBWCLTRbXpU2QKtOXGltJWGEEE6y3e/qMG8YHrVQ7E6SLqdRsVXSbr7khh/yMXDzmXzAySyQFKQIkkfFM3+V9hhc9Mup+8K/d3MaiJV1UabCRJN4jaTMY0peBayIHp18vQXO6vMWpTam9PYlKkhSkCzi0dxAM74FyXEvIzWWGYomiBlxSliCAV0xqCnk3G9hIu0mHVPg2aq0kpvVppToMpVQjQz02kK5s0AiCAZXu1sDVKFQrmczmcoKoenANOop00l2UJUhm5pbeTPvGGTo6lNKkb+jWBUbf8f8AePnfjmq1DO0KuWI8+IZehTcavb1G/ScLQ3EMtSBWqUoFoEgHy02Co5HNe3TrAjDB+CNka1LN1ahrozAVCTqILbMJ3+YN9rQMMmXhGshr+Ps0ClM5ILVqWQs8JN4JBMgW9wTa+KcnQWhmnqcTAbzANFZoaip9JVhB0GLAxpgwAu2GHiriVHNJSo03LM9VeemGLUwJLMDEhhYxuNILRAwBnAtTMUEzFd2oEvpV6gKsV06XJWmqk8xsZiNXTGsi55weeH04fWzGaJ8oBnApgnRKKI1LJEnqDeAZHWD+G5gVTWTT9oKsFV3FigBKmo5Fze5Fzyk3vi3xZQyaZcytItEIogkk/CBJmenXaO+BjnEoZGlSSRCIp0iSW0ifqWJJY3kTGJzYORJ4RoOHCmirzyWUEs250iIC9AlwBsI63OAUrVK1aotBwtKedvx2B0De8An3BPUnAWd4PFBmr1W1PqC00tGu4QfEdwewn6YhwPhmey+UWkopKwHLJLEdg0AKDEDsD1jC1exVFJbKuMeGg1emKDEV1vUqG+lNjPzFrzuBvJDL/DEqQjVKhI6yVixgwvL3jfYz7seEZYU6IYSS4V2J3JIG59pj89jOCqt4KgTIJv8A3uNvkPbD9cBzJZFVRSaUAxUANOYEhlsQD7kBtO0EYo4QutizrpKqdBNioqGWZWkKwKwQSLEbxbDWvkZYsADqKs17FlsGA/mA2IgkWviNOl8GmJ3sII6/OIBP0F4tqzdgV9aZY0hGYiBAMdrqIt2EY7B6IIj++9/rfHYaiclbF1ClzX+mCGySn1AEzP1xKgOs9MTY7YI8FQHT4YqNIP0P97zthdnaKo4Yix1ORIEMAAzrPLJG8wJEypJ1Mc5r08lzhYtAmtDnV5aaiN+d/SGO0gDUR0Mb9RRLlk7pBK8SBXkoZh57qEDfOWmI3gGb484dWWoxDGKsksjWJJMllB3EQP8AaPobl31rcD5EfvOBM3TmzAR8LfymNu/07ThRuslmyPFmVqZRRqqmyAWIYHefh07k/MdcZvxHwbM1KaJVai66xqQAqahuQizaSenWMaDhJAdizNLRoNRplQBCqTvebTe28A4ZZitpswJmYtsQJj2MTBtJMYCHhN70Z7J5cOh+xZl6dRL+TU5gD7obgdNS2HcYN4Nm6TqUYItRDFRGgsG2klhN4kEz2tAGFPGFFZ9NNCoSZr6irqYJmlAiBYkkrJMQcV+C+FZSrR1StSqZDsTJYgm97menb26i03SDV+7ZoKOWGsojMqBZIWwktpAHVepIUgG2LjwalB5SIjZjv0Fjc7b98IPE+Wp5Gi+Yy7+TVA21WfsrKTzDv2wzXh2YqUlJzSqzKGOmiNJkCQCG1QRaQZuY9sxHBJHlFEDvr1uuuNRLlTZZ5lGliCCpm5gX3xDPLQqU2pq0SpWKbGVkRPNyr+c9OuJ8P4mSXXyHNSkdDaSAq2BARpA0kERH5bjHVU8ypFYNTeCETUAGXeQ49ZtfYjtEkbwJrQlz/FMyuUek+VDqqkFkYElVIPKoPa3cCRDG5XcQouuWyy187TzGXZ0VqNCDUNMiPuyOapAgEEbbQYw+il5jc1R6cAAprZJ5gwLIJMDTsSP1wNUy+Vn/AC1KmlRABqpIEZFaAyPCiNQBgEEkmRuZKdbK/laWirKqiZkmjRqZak1PTV8ym2qpzEqaQLMUVYOolo2kWBw34plqfkwa33bG6sUKkkzaF1Kbm4MgDcYozmbOglkXQiszIGILwCegjoRp2Y2kYpzmeqfZmrUKdKmdE03cgMQQDyhAIJHuYO0xgdiclJ5IZPK5ajeFVgLs7HURvGqodVxJtbc3k4JqcIXN04ZmFNoZdLaSQLhiw6HsPSsTJgCzhnHcl5asmks6g6QuuoxtKnUCXINt4t2nHnD+DOruyFstSb/0UmHq3J1CVRid1pAAdScarBG08lnCuF+S9V3qPVamFFPzOZkUqSx5RfeRaYPvhpluMIxFPVDqAWGkzBBgg9O/fp1wsy1anTOoGrSLmNTsZJm2oVJBJJkH1STttieQyjMzl2lVdlEAKGiOaAB8iPaesYOR3KvFh78VTUFFxDBioJCmZ5gBEHuNuticX/b6R/8AYs/P98To0V2jC7iJaneCyk3mI+k7R/Yw2QruW5rjtOkhJveIW5nt29z2g4S1vExb4GbuVKggHawvfvtgbiOVitq/9VRCyjsTZuXrfp074symXgTIgdYG3T2+X7YKqsnI+TkbZI8UGiyMv0B9+hub47FFThjsSFMXubWaCbkg79gP6Y7GyR7TNVw/OiooI9QHMpEFT7qbx2bY+++J16wF2MD37+3U/LGbXLMCFYywY6W6gQI3G0kgjY274LyU1UDiFJB26NJBj2MW9o64ZnZHld9PIVmeI7AHQO59X0Hw/UzfpiWScI+kgAMBpNxLAGzaryRcHrB2IwPk+AqB94dRnvAX2HU/XvbFWZnWKYgcwhYkaRczNgLAAdbnthBpJJXeQ7R5dS5OkzcmAN+9h/XFdd/POhPSCZI69dC/PqdwOxMCgZJSepjtYD5Dp9MX0axpTADDsLQQNvcbe5i2AkacpPZbnMoip6FPS4m23W0bYGFFlAKOyCPTq1KD2AaY/pOLKFXzlU1AsxcISV1fEATeLdb98TzObVZCsWJAAp2IBBJ1MYkEzBubCQAcBjtcdFFFBUWXJdSbK0AQDbUqgaj87dhiWa4ZSrAh0E/zCAw6WIuPbFdBiggqYMkn36wBf9THvjyrWmb6VgEmRdTOx6SBJP7YNqiSsH4fwZFRQuksqkEuAxLCxMtdRPtGKMpXco7UGahBJ8tkBUqG0t92zHQT6ZBF/wAsH0ODK6kMlp63uCDMmbg3B3sDitsnDadbAg2M9R/qsf698I7K09Udlso9FqjrVLNUbW/mAEFoC8sQVsABBPvgTxH5tamq+TSZVqpUddRkqjBiACpFzG/ScMGzBWzgiCJboZ2tuD0iD88eNW/BUI/+No/YYIFXktyviAVFHlUqrWiCmiPaXgW9sLm4fmfOqVtFGKgT7vU2oMgKzqCaZZTBtsBg/IZkkQulQDBPqg7wALTcbnrti6ro2cvU/CdrxHKoAO4Nwdjg72GL+BNk6VbNGohH2dEJRmDB3Y9QhjSsA3bfDbIeEMtSUKKeqBALkuYHzt+WLeHwoIpBVlw7KQYUMYOnT3IJA6GehGGWq/8Af64ZJIar2B5zg9OohRltaCIBVgbMp6EWPbviWTp1FtUGr8amAT+JDBVjuYlTvbbBFStAnFJzgjY39jt/XDA6K7R5XoCoPkSO0b/lvM+846jTYEj4TcbyLDef7sMRo10dQUIIbqNo6/8AH6YKB74FDURqVgkT8u2JxqFxv03+WAc5TDOuowovbuD1xVxHOknykYraajKbqu2lfxnaegv1EbQrfVETmVqN5ajkUkFoHqBFk916t322klplwttFpt1/7M4Q1sz5Z1IVVUKjSD6R7yRYfO8mb4YZPNCsv/kkgAakI0kgm4AJ74FAjF3cyGb4hS8zyROsgmBYwpEm3uQPrjsE1KYLAhelzHXHYakM4RBnywZp2OqJHaBieXpCnqCWCmw6C8f0x2Owz9qOWP8AsZRw4nU1zf3x1RzqqN1EAewg47HYmdE9oFp59gtokgGY7zirIZxpEmZN563x2OwVopL2hudySCqRAuAWsOYgHeBgkIFAgC//ABjsdhWckPcCjONbrOBMzmCGqCBHKYi11Yn8yJ+ZOPMdhPgu9oY5fPNCi23bFdTMk1LgHYCRsPbHuOwxZbB3rHzKh38rQFB2GpC5Pz+GegkDEcpmCQTNzEmSfrc/3Ax2OwZbIcWv+lvEamlBWAGvzERrWcMSOYDqOhEddxbFHFeLPTQMAJMG89QD0OOx2ATb2LspxuoHptIlyEI2GkkCIEbSSDvPU421OnohRsFEe1yItjsdiovC8v8AZI7YU8bzzUkbTEkb3ke4gjHY7AL8ntYVQrE0kawLIrGLXZZMR0wDRz9Sq5TWaYECUifzacdjsFEOWTVBuaoMkxVcxtMG/wBVwElAMh3ExMfJr/P/AIx2OxmDjfqQm4/wym6BXUOF21AWjTBB3nmP6dsFeFMvFFTJJFpJ3F98eY7E4+/+Dtloa5NyCTOOx2Ow5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ross-Section the Central Stele of a Buttercup (Ranunculus) Young Root, LM X100 Photographic Pr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30" y="4281410"/>
            <a:ext cx="1812652" cy="160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692" t="11111" b="11111"/>
          <a:stretch>
            <a:fillRect/>
          </a:stretch>
        </p:blipFill>
        <p:spPr bwMode="auto">
          <a:xfrm>
            <a:off x="3718863" y="4270351"/>
            <a:ext cx="1645224" cy="161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framecache.allpostersimages.com/frameimagehandler/universal/frameimage.jpg?frame=%5bFAP:0+PRT:%5bPAP=6013084%7CPRW=24%7CPRH=18%7CPIP=%5c38%5c3814%5c2QRIF00Z.jpg%7CLFN=VISPOD%5C227921.jpg%7CPWL=400%7CPHL=300%7CPWO=2000%7CPHO=1500%5d+MLD:%5bMID=3977565%7CMDW=2.125%7CMDH=0.8125%5d+NMM:1+MT1:%5bMTD=1153223%7CMTP=%7CMTC=FEFEFD%7CMTL=2.375%7CMTT=2.375%7CMTR=2.375%7CMTB=2.375%7CMDP=0.2%7CMBV=0.08%5d+MXD:1000+MXW:400+MXH:450+QLT:90+OVH:%5bTOH=0.125%7CROH=0.125%7CBOH=0.125%7CLOH=0.125%5d%5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7622" r="13927" b="17354"/>
          <a:stretch/>
        </p:blipFill>
        <p:spPr bwMode="auto">
          <a:xfrm>
            <a:off x="1803504" y="4254591"/>
            <a:ext cx="1782739" cy="165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315" y="4273941"/>
            <a:ext cx="1641381" cy="163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www.biologie.uni-hamburg.de/b-online/library/webb/BOT311/Roots/ClintoniaRootX-S2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9" y="4298244"/>
            <a:ext cx="1728191" cy="158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77" y="2348880"/>
            <a:ext cx="1614274" cy="15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rgbClr val="C00000"/>
                </a:solidFill>
              </a:rPr>
              <a:t>Влияние ауксина на дифференцировку клеток сосудистой системы корня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89107"/>
            <a:ext cx="8229600" cy="1656184"/>
          </a:xfrm>
        </p:spPr>
        <p:txBody>
          <a:bodyPr/>
          <a:lstStyle/>
          <a:p>
            <a:pPr marL="109728" indent="0">
              <a:buNone/>
            </a:pP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Эксперимент  </a:t>
            </a:r>
            <a:r>
              <a:rPr 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Aloni</a:t>
            </a: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1987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 культуре клеток:</a:t>
            </a:r>
          </a:p>
          <a:p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высокая концентрация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ауксина - дифференцировка </a:t>
            </a: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прокамбиальных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клеток </a:t>
            </a: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 флоэму и ксилему</a:t>
            </a:r>
          </a:p>
          <a:p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низкая концентрация ауксина – только во флоэму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820" y="29969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Поток ауксина из дифференцированных сосудистых тканей в </a:t>
            </a: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прокамбиальные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клетки корня может быть неравномерным, что определяет организацию сосудистой системы 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44640" y="4378426"/>
            <a:ext cx="3776805" cy="2133595"/>
            <a:chOff x="506414" y="4885711"/>
            <a:chExt cx="3279236" cy="186468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6414" y="4885711"/>
              <a:ext cx="3279236" cy="1864688"/>
              <a:chOff x="182886" y="4097499"/>
              <a:chExt cx="3279236" cy="1864688"/>
            </a:xfrm>
          </p:grpSpPr>
          <p:pic>
            <p:nvPicPr>
              <p:cNvPr id="11" name="Рисунок 10" descr="root_embryo.e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886" y="4097499"/>
                <a:ext cx="1816875" cy="186468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877946" y="4411176"/>
                <a:ext cx="1584176" cy="94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FF0000"/>
                    </a:solidFill>
                    <a:latin typeface="+mn-lt"/>
                  </a:rPr>
                  <a:t>Увеличенный  поток ауксина в плоскости семядолей</a:t>
                </a:r>
                <a:endParaRPr lang="ru-RU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10" name="Счетверенная стрелка 9"/>
            <p:cNvSpPr/>
            <p:nvPr/>
          </p:nvSpPr>
          <p:spPr>
            <a:xfrm>
              <a:off x="799087" y="5438311"/>
              <a:ext cx="1152128" cy="648072"/>
            </a:xfrm>
            <a:prstGeom prst="quadArrow">
              <a:avLst/>
            </a:prstGeom>
            <a:solidFill>
              <a:srgbClr val="FF0000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90527" y="4080325"/>
            <a:ext cx="4194270" cy="2830586"/>
            <a:chOff x="1232348" y="4225630"/>
            <a:chExt cx="4194270" cy="2830586"/>
          </a:xfrm>
        </p:grpSpPr>
        <p:pic>
          <p:nvPicPr>
            <p:cNvPr id="13" name="Рисунок 12" descr="root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367" y="4642513"/>
              <a:ext cx="1872208" cy="1921477"/>
            </a:xfrm>
            <a:prstGeom prst="rect">
              <a:avLst/>
            </a:prstGeom>
          </p:spPr>
        </p:pic>
        <p:sp>
          <p:nvSpPr>
            <p:cNvPr id="14" name="Выноска 2 (без границы) 13"/>
            <p:cNvSpPr/>
            <p:nvPr/>
          </p:nvSpPr>
          <p:spPr>
            <a:xfrm>
              <a:off x="2948353" y="6547146"/>
              <a:ext cx="2088232" cy="509070"/>
            </a:xfrm>
            <a:prstGeom prst="callout2">
              <a:avLst>
                <a:gd name="adj1" fmla="val 41626"/>
                <a:gd name="adj2" fmla="val 16826"/>
                <a:gd name="adj3" fmla="val 18750"/>
                <a:gd name="adj4" fmla="val -2920"/>
                <a:gd name="adj5" fmla="val -136058"/>
                <a:gd name="adj6" fmla="val -10516"/>
              </a:avLst>
            </a:prstGeom>
            <a:noFill/>
            <a:ln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прокамбий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Выноска 2 (без границы) 14"/>
            <p:cNvSpPr/>
            <p:nvPr/>
          </p:nvSpPr>
          <p:spPr>
            <a:xfrm>
              <a:off x="3338386" y="4617200"/>
              <a:ext cx="2088232" cy="432048"/>
            </a:xfrm>
            <a:prstGeom prst="callout2">
              <a:avLst>
                <a:gd name="adj1" fmla="val 74238"/>
                <a:gd name="adj2" fmla="val 9374"/>
                <a:gd name="adj3" fmla="val 90118"/>
                <a:gd name="adj4" fmla="val -10557"/>
                <a:gd name="adj5" fmla="val 210939"/>
                <a:gd name="adj6" fmla="val -21209"/>
              </a:avLst>
            </a:prstGeom>
            <a:noFill/>
            <a:ln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протоксилема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Выноска 2 (без границы) 15"/>
            <p:cNvSpPr/>
            <p:nvPr/>
          </p:nvSpPr>
          <p:spPr>
            <a:xfrm>
              <a:off x="2708004" y="4225630"/>
              <a:ext cx="2088232" cy="432048"/>
            </a:xfrm>
            <a:prstGeom prst="callout2">
              <a:avLst>
                <a:gd name="adj1" fmla="val 54024"/>
                <a:gd name="adj2" fmla="val 10772"/>
                <a:gd name="adj3" fmla="val 72892"/>
                <a:gd name="adj4" fmla="val -11066"/>
                <a:gd name="adj5" fmla="val 213400"/>
                <a:gd name="adj6" fmla="val -20190"/>
              </a:avLst>
            </a:prstGeom>
            <a:noFill/>
            <a:ln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протофлоэма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Выноска 2 (без границы) 16"/>
            <p:cNvSpPr/>
            <p:nvPr/>
          </p:nvSpPr>
          <p:spPr>
            <a:xfrm>
              <a:off x="1232348" y="6541998"/>
              <a:ext cx="2160240" cy="360040"/>
            </a:xfrm>
            <a:prstGeom prst="callout2">
              <a:avLst>
                <a:gd name="adj1" fmla="val 13198"/>
                <a:gd name="adj2" fmla="val 48918"/>
                <a:gd name="adj3" fmla="val -23389"/>
                <a:gd name="adj4" fmla="val 37602"/>
                <a:gd name="adj5" fmla="val -93385"/>
                <a:gd name="adj6" fmla="val 48545"/>
              </a:avLst>
            </a:prstGeom>
            <a:noFill/>
            <a:ln>
              <a:solidFill>
                <a:srgbClr val="FFC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перицикл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4255311" y="5320200"/>
            <a:ext cx="59988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89988" y="403642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Arabidopsis thaliana L.</a:t>
            </a:r>
            <a:endParaRPr lang="ru-RU" dirty="0"/>
          </a:p>
        </p:txBody>
      </p:sp>
      <p:pic>
        <p:nvPicPr>
          <p:cNvPr id="21" name="Рисунок 20" descr="seed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65273"/>
            <a:ext cx="627854" cy="163241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20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90068"/>
            <a:ext cx="8229600" cy="114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C00000"/>
                </a:solidFill>
              </a:rPr>
              <a:t>Компартментная</a:t>
            </a:r>
            <a:r>
              <a:rPr lang="ru-RU" sz="2400" dirty="0" smtClean="0">
                <a:solidFill>
                  <a:srgbClr val="C00000"/>
                </a:solidFill>
              </a:rPr>
              <a:t> организация модели распределения ауксина на поперечном срезе корня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180191" y="2396745"/>
            <a:ext cx="484981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Элементарные процессы описанные в модели: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Внешний приток ауксина в клетки </a:t>
            </a:r>
            <a:r>
              <a:rPr lang="ru-RU" sz="1600" dirty="0" err="1" smtClean="0">
                <a:latin typeface="+mn-lt"/>
                <a:cs typeface="+mn-cs"/>
              </a:rPr>
              <a:t>апопласта</a:t>
            </a:r>
            <a:r>
              <a:rPr lang="ru-RU" sz="1600" dirty="0" smtClean="0">
                <a:latin typeface="+mn-lt"/>
                <a:cs typeface="+mn-cs"/>
              </a:rPr>
              <a:t>, локализованного над срезом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Диффузия ауксина из </a:t>
            </a:r>
            <a:r>
              <a:rPr lang="ru-RU" sz="1600" dirty="0" err="1" smtClean="0">
                <a:latin typeface="+mn-lt"/>
                <a:cs typeface="+mn-cs"/>
              </a:rPr>
              <a:t>апопласта</a:t>
            </a:r>
            <a:r>
              <a:rPr lang="ru-RU" sz="1600" dirty="0" smtClean="0">
                <a:latin typeface="+mn-lt"/>
                <a:cs typeface="+mn-cs"/>
              </a:rPr>
              <a:t> в клетки среза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Активный транспорт ауксина с помощью </a:t>
            </a:r>
            <a:r>
              <a:rPr lang="en-US" sz="1600" dirty="0" smtClean="0">
                <a:latin typeface="+mn-lt"/>
                <a:cs typeface="+mn-cs"/>
              </a:rPr>
              <a:t>PIN1</a:t>
            </a:r>
            <a:endParaRPr lang="ru-RU" sz="16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Активный приток ауксина с помощью </a:t>
            </a:r>
            <a:r>
              <a:rPr lang="en-US" sz="1600" dirty="0" smtClean="0">
                <a:latin typeface="+mn-lt"/>
                <a:cs typeface="+mn-cs"/>
              </a:rPr>
              <a:t>AUX1</a:t>
            </a:r>
            <a:r>
              <a:rPr lang="ru-RU" sz="1600" dirty="0" smtClean="0">
                <a:latin typeface="+mn-lt"/>
                <a:cs typeface="+mn-cs"/>
              </a:rPr>
              <a:t> из </a:t>
            </a:r>
            <a:r>
              <a:rPr lang="ru-RU" sz="1600" dirty="0" err="1" smtClean="0">
                <a:latin typeface="+mn-lt"/>
                <a:cs typeface="+mn-cs"/>
              </a:rPr>
              <a:t>апопласта</a:t>
            </a:r>
            <a:r>
              <a:rPr lang="ru-RU" sz="1600" dirty="0" smtClean="0">
                <a:latin typeface="+mn-lt"/>
                <a:cs typeface="+mn-cs"/>
              </a:rPr>
              <a:t> в клетки среза</a:t>
            </a:r>
            <a:endParaRPr lang="ru-RU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Диффузия ауксина между клетками среза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Деградация ауксина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внутри клетки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latin typeface="+mn-lt"/>
                <a:cs typeface="+mn-cs"/>
              </a:rPr>
              <a:t>Ауксин-зависимая</a:t>
            </a:r>
            <a:r>
              <a:rPr lang="ru-RU" sz="1600" dirty="0">
                <a:latin typeface="+mn-lt"/>
                <a:cs typeface="+mn-cs"/>
              </a:rPr>
              <a:t> экспрессия и деградация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белка </a:t>
            </a:r>
            <a:r>
              <a:rPr lang="en-US" sz="1600" dirty="0">
                <a:latin typeface="+mn-lt"/>
                <a:cs typeface="+mn-cs"/>
              </a:rPr>
              <a:t>PIN1</a:t>
            </a:r>
            <a:endParaRPr lang="ru-RU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latin typeface="+mn-lt"/>
                <a:cs typeface="+mn-cs"/>
              </a:rPr>
              <a:t>Ауксин-зависимая</a:t>
            </a:r>
            <a:r>
              <a:rPr lang="ru-RU" sz="1600" dirty="0">
                <a:latin typeface="+mn-lt"/>
                <a:cs typeface="+mn-cs"/>
              </a:rPr>
              <a:t> экспрессия и деградация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белка </a:t>
            </a:r>
            <a:r>
              <a:rPr lang="en-US" sz="1600" dirty="0" smtClean="0">
                <a:latin typeface="+mn-lt"/>
                <a:cs typeface="+mn-cs"/>
              </a:rPr>
              <a:t>AUX1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0245" name="TextBox 357"/>
          <p:cNvSpPr txBox="1">
            <a:spLocks noChangeArrowheads="1"/>
          </p:cNvSpPr>
          <p:nvPr/>
        </p:nvSpPr>
        <p:spPr bwMode="auto">
          <a:xfrm>
            <a:off x="323850" y="1412875"/>
            <a:ext cx="8424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37 гексагональных клеток  имитируют поперечный одноклеточный срез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сосудистого цилиндра кончика корня растения</a:t>
            </a:r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6906" y="2204864"/>
            <a:ext cx="4033904" cy="3868763"/>
            <a:chOff x="5789" y="10168"/>
            <a:chExt cx="3876" cy="3625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789" y="10168"/>
              <a:ext cx="3876" cy="3625"/>
              <a:chOff x="5819" y="10230"/>
              <a:chExt cx="3876" cy="3625"/>
            </a:xfrm>
          </p:grpSpPr>
          <p:sp>
            <p:nvSpPr>
              <p:cNvPr id="20" name="AutoShape 53"/>
              <p:cNvSpPr>
                <a:spLocks noChangeArrowheads="1"/>
              </p:cNvSpPr>
              <p:nvPr/>
            </p:nvSpPr>
            <p:spPr bwMode="auto">
              <a:xfrm rot="16200000">
                <a:off x="7989" y="1175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utoShape 52"/>
              <p:cNvSpPr>
                <a:spLocks noChangeArrowheads="1"/>
              </p:cNvSpPr>
              <p:nvPr/>
            </p:nvSpPr>
            <p:spPr bwMode="auto">
              <a:xfrm rot="16200000">
                <a:off x="8540" y="11744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sy="50000" kx="-2453608" rotWithShape="0">
                  <a:srgbClr val="D6E3B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51"/>
              <p:cNvSpPr>
                <a:spLocks noChangeArrowheads="1"/>
              </p:cNvSpPr>
              <p:nvPr/>
            </p:nvSpPr>
            <p:spPr bwMode="auto">
              <a:xfrm rot="16200000">
                <a:off x="9091" y="1175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CC0D9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50"/>
              <p:cNvSpPr>
                <a:spLocks noChangeArrowheads="1"/>
              </p:cNvSpPr>
              <p:nvPr/>
            </p:nvSpPr>
            <p:spPr bwMode="auto">
              <a:xfrm rot="16200000">
                <a:off x="7438" y="11774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49"/>
              <p:cNvSpPr>
                <a:spLocks noChangeArrowheads="1"/>
              </p:cNvSpPr>
              <p:nvPr/>
            </p:nvSpPr>
            <p:spPr bwMode="auto">
              <a:xfrm rot="16200000">
                <a:off x="6326" y="1176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AutoShape 48"/>
              <p:cNvSpPr>
                <a:spLocks noChangeArrowheads="1"/>
              </p:cNvSpPr>
              <p:nvPr/>
            </p:nvSpPr>
            <p:spPr bwMode="auto">
              <a:xfrm rot="16200000">
                <a:off x="6887" y="1175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AutoShape 47"/>
              <p:cNvSpPr>
                <a:spLocks noChangeArrowheads="1"/>
              </p:cNvSpPr>
              <p:nvPr/>
            </p:nvSpPr>
            <p:spPr bwMode="auto">
              <a:xfrm rot="16200000">
                <a:off x="5766" y="11774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CC0D9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AutoShape 46"/>
              <p:cNvSpPr>
                <a:spLocks noChangeArrowheads="1"/>
              </p:cNvSpPr>
              <p:nvPr/>
            </p:nvSpPr>
            <p:spPr bwMode="auto">
              <a:xfrm rot="16200000">
                <a:off x="7705" y="12246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AutoShape 45"/>
              <p:cNvSpPr>
                <a:spLocks noChangeArrowheads="1"/>
              </p:cNvSpPr>
              <p:nvPr/>
            </p:nvSpPr>
            <p:spPr bwMode="auto">
              <a:xfrm rot="16200000">
                <a:off x="8256" y="12237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sy="50000" kx="-2453608" rotWithShape="0">
                  <a:srgbClr val="D6E3B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AutoShape 44"/>
              <p:cNvSpPr>
                <a:spLocks noChangeArrowheads="1"/>
              </p:cNvSpPr>
              <p:nvPr/>
            </p:nvSpPr>
            <p:spPr bwMode="auto">
              <a:xfrm rot="16200000">
                <a:off x="8807" y="12237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AutoShape 43"/>
              <p:cNvSpPr>
                <a:spLocks noChangeArrowheads="1"/>
              </p:cNvSpPr>
              <p:nvPr/>
            </p:nvSpPr>
            <p:spPr bwMode="auto">
              <a:xfrm rot="16200000">
                <a:off x="7145" y="1225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utoShape 42"/>
              <p:cNvSpPr>
                <a:spLocks noChangeArrowheads="1"/>
              </p:cNvSpPr>
              <p:nvPr/>
            </p:nvSpPr>
            <p:spPr bwMode="auto">
              <a:xfrm rot="16200000">
                <a:off x="6053" y="1226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AutoShape 41"/>
              <p:cNvSpPr>
                <a:spLocks noChangeArrowheads="1"/>
              </p:cNvSpPr>
              <p:nvPr/>
            </p:nvSpPr>
            <p:spPr bwMode="auto">
              <a:xfrm rot="16200000">
                <a:off x="6604" y="12255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AutoShape 40"/>
              <p:cNvSpPr>
                <a:spLocks noChangeArrowheads="1"/>
              </p:cNvSpPr>
              <p:nvPr/>
            </p:nvSpPr>
            <p:spPr bwMode="auto">
              <a:xfrm rot="16200000">
                <a:off x="7438" y="12740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AutoShape 39"/>
              <p:cNvSpPr>
                <a:spLocks noChangeArrowheads="1"/>
              </p:cNvSpPr>
              <p:nvPr/>
            </p:nvSpPr>
            <p:spPr bwMode="auto">
              <a:xfrm rot="16200000">
                <a:off x="7989" y="12740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AutoShape 38"/>
              <p:cNvSpPr>
                <a:spLocks noChangeArrowheads="1"/>
              </p:cNvSpPr>
              <p:nvPr/>
            </p:nvSpPr>
            <p:spPr bwMode="auto">
              <a:xfrm rot="16200000">
                <a:off x="8540" y="12731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AutoShape 37"/>
              <p:cNvSpPr>
                <a:spLocks noChangeArrowheads="1"/>
              </p:cNvSpPr>
              <p:nvPr/>
            </p:nvSpPr>
            <p:spPr bwMode="auto">
              <a:xfrm rot="16200000">
                <a:off x="6887" y="12750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4E6128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D6E3B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AutoShape 36"/>
              <p:cNvSpPr>
                <a:spLocks noChangeArrowheads="1"/>
              </p:cNvSpPr>
              <p:nvPr/>
            </p:nvSpPr>
            <p:spPr bwMode="auto">
              <a:xfrm rot="16200000">
                <a:off x="6336" y="12759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AutoShape 35"/>
              <p:cNvSpPr>
                <a:spLocks noChangeArrowheads="1"/>
              </p:cNvSpPr>
              <p:nvPr/>
            </p:nvSpPr>
            <p:spPr bwMode="auto">
              <a:xfrm rot="16200000">
                <a:off x="7173" y="13239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AutoShape 34"/>
              <p:cNvSpPr>
                <a:spLocks noChangeArrowheads="1"/>
              </p:cNvSpPr>
              <p:nvPr/>
            </p:nvSpPr>
            <p:spPr bwMode="auto">
              <a:xfrm rot="16200000">
                <a:off x="7724" y="13230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2D69B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AutoShape 33"/>
              <p:cNvSpPr>
                <a:spLocks noChangeArrowheads="1"/>
              </p:cNvSpPr>
              <p:nvPr/>
            </p:nvSpPr>
            <p:spPr bwMode="auto">
              <a:xfrm rot="16200000">
                <a:off x="8265" y="13221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CC0D9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AutoShape 32"/>
              <p:cNvSpPr>
                <a:spLocks noChangeArrowheads="1"/>
              </p:cNvSpPr>
              <p:nvPr/>
            </p:nvSpPr>
            <p:spPr bwMode="auto">
              <a:xfrm rot="16200000">
                <a:off x="6622" y="13250"/>
                <a:ext cx="658" cy="551"/>
              </a:xfrm>
              <a:prstGeom prst="hexagon">
                <a:avLst>
                  <a:gd name="adj" fmla="val 29855"/>
                  <a:gd name="vf" fmla="val 115470"/>
                </a:avLst>
              </a:prstGeom>
              <a:solidFill>
                <a:srgbClr val="CCC0D9"/>
              </a:soli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98" name="Group 16"/>
              <p:cNvGrpSpPr>
                <a:grpSpLocks/>
              </p:cNvGrpSpPr>
              <p:nvPr/>
            </p:nvGrpSpPr>
            <p:grpSpPr bwMode="auto">
              <a:xfrm rot="10800000">
                <a:off x="6106" y="10230"/>
                <a:ext cx="3305" cy="1671"/>
                <a:chOff x="3795" y="12480"/>
                <a:chExt cx="3305" cy="1671"/>
              </a:xfrm>
            </p:grpSpPr>
            <p:sp>
              <p:nvSpPr>
                <p:cNvPr id="299" name="AutoShape 31"/>
                <p:cNvSpPr>
                  <a:spLocks noChangeArrowheads="1"/>
                </p:cNvSpPr>
                <p:nvPr/>
              </p:nvSpPr>
              <p:spPr bwMode="auto">
                <a:xfrm rot="16200000">
                  <a:off x="5394" y="12542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" name="AutoShape 30"/>
                <p:cNvSpPr>
                  <a:spLocks noChangeArrowheads="1"/>
                </p:cNvSpPr>
                <p:nvPr/>
              </p:nvSpPr>
              <p:spPr bwMode="auto">
                <a:xfrm rot="16200000">
                  <a:off x="5945" y="12533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" name="AutoShape 29"/>
                <p:cNvSpPr>
                  <a:spLocks noChangeArrowheads="1"/>
                </p:cNvSpPr>
                <p:nvPr/>
              </p:nvSpPr>
              <p:spPr bwMode="auto">
                <a:xfrm rot="16200000">
                  <a:off x="6496" y="12533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" name="AutoShape 28"/>
                <p:cNvSpPr>
                  <a:spLocks noChangeArrowheads="1"/>
                </p:cNvSpPr>
                <p:nvPr/>
              </p:nvSpPr>
              <p:spPr bwMode="auto">
                <a:xfrm rot="16200000">
                  <a:off x="4834" y="12551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3742" y="12561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4293" y="12551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" name="AutoShape 25"/>
                <p:cNvSpPr>
                  <a:spLocks noChangeArrowheads="1"/>
                </p:cNvSpPr>
                <p:nvPr/>
              </p:nvSpPr>
              <p:spPr bwMode="auto">
                <a:xfrm rot="16200000">
                  <a:off x="5127" y="13036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" name="AutoShape 24"/>
                <p:cNvSpPr>
                  <a:spLocks noChangeArrowheads="1"/>
                </p:cNvSpPr>
                <p:nvPr/>
              </p:nvSpPr>
              <p:spPr bwMode="auto">
                <a:xfrm rot="16200000">
                  <a:off x="5678" y="13036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6229" y="13027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" name="AutoShape 22"/>
                <p:cNvSpPr>
                  <a:spLocks noChangeArrowheads="1"/>
                </p:cNvSpPr>
                <p:nvPr/>
              </p:nvSpPr>
              <p:spPr bwMode="auto">
                <a:xfrm rot="16200000">
                  <a:off x="4576" y="13046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gradFill rotWithShape="0">
                  <a:gsLst>
                    <a:gs pos="0">
                      <a:srgbClr val="9BBB59"/>
                    </a:gs>
                    <a:gs pos="100000">
                      <a:srgbClr val="4E6128"/>
                    </a:gs>
                  </a:gsLst>
                  <a:lin ang="2700000" scaled="1"/>
                </a:gra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D6E3BC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" name="AutoShape 21"/>
                <p:cNvSpPr>
                  <a:spLocks noChangeArrowheads="1"/>
                </p:cNvSpPr>
                <p:nvPr/>
              </p:nvSpPr>
              <p:spPr bwMode="auto">
                <a:xfrm rot="16200000">
                  <a:off x="4025" y="13055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" name="AutoShape 20"/>
                <p:cNvSpPr>
                  <a:spLocks noChangeArrowheads="1"/>
                </p:cNvSpPr>
                <p:nvPr/>
              </p:nvSpPr>
              <p:spPr bwMode="auto">
                <a:xfrm rot="16200000">
                  <a:off x="4862" y="13535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" name="AutoShape 19"/>
                <p:cNvSpPr>
                  <a:spLocks noChangeArrowheads="1"/>
                </p:cNvSpPr>
                <p:nvPr/>
              </p:nvSpPr>
              <p:spPr bwMode="auto">
                <a:xfrm rot="16200000">
                  <a:off x="5413" y="13526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2D69B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" name="AutoShape 18"/>
                <p:cNvSpPr>
                  <a:spLocks noChangeArrowheads="1"/>
                </p:cNvSpPr>
                <p:nvPr/>
              </p:nvSpPr>
              <p:spPr bwMode="auto">
                <a:xfrm rot="16200000">
                  <a:off x="5954" y="13517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CC0D9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" name="AutoShape 17"/>
                <p:cNvSpPr>
                  <a:spLocks noChangeArrowheads="1"/>
                </p:cNvSpPr>
                <p:nvPr/>
              </p:nvSpPr>
              <p:spPr bwMode="auto">
                <a:xfrm rot="16200000">
                  <a:off x="4311" y="13546"/>
                  <a:ext cx="658" cy="551"/>
                </a:xfrm>
                <a:prstGeom prst="hexagon">
                  <a:avLst>
                    <a:gd name="adj" fmla="val 29855"/>
                    <a:gd name="vf" fmla="val 115470"/>
                  </a:avLst>
                </a:prstGeom>
                <a:solidFill>
                  <a:srgbClr val="CCC0D9"/>
                </a:solidFill>
                <a:ln w="12700">
                  <a:solidFill>
                    <a:srgbClr val="F2F2F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rgbClr val="999999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7" name="AutoShape 14"/>
            <p:cNvSpPr>
              <a:spLocks noChangeShapeType="1"/>
            </p:cNvSpPr>
            <p:nvPr/>
          </p:nvSpPr>
          <p:spPr bwMode="auto">
            <a:xfrm>
              <a:off x="9068" y="11477"/>
              <a:ext cx="267" cy="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3"/>
            <p:cNvSpPr>
              <a:spLocks noChangeShapeType="1"/>
            </p:cNvSpPr>
            <p:nvPr/>
          </p:nvSpPr>
          <p:spPr bwMode="auto">
            <a:xfrm flipV="1">
              <a:off x="9086" y="12006"/>
              <a:ext cx="286" cy="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2"/>
            <p:cNvSpPr>
              <a:spLocks noChangeShapeType="1"/>
            </p:cNvSpPr>
            <p:nvPr/>
          </p:nvSpPr>
          <p:spPr bwMode="auto">
            <a:xfrm>
              <a:off x="8839" y="11965"/>
              <a:ext cx="4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1"/>
            <p:cNvSpPr>
              <a:spLocks noChangeShapeType="1"/>
            </p:cNvSpPr>
            <p:nvPr/>
          </p:nvSpPr>
          <p:spPr bwMode="auto">
            <a:xfrm flipV="1">
              <a:off x="6624" y="12551"/>
              <a:ext cx="286" cy="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0"/>
            <p:cNvSpPr>
              <a:spLocks noChangeShapeType="1"/>
            </p:cNvSpPr>
            <p:nvPr/>
          </p:nvSpPr>
          <p:spPr bwMode="auto">
            <a:xfrm flipH="1" flipV="1">
              <a:off x="6636" y="13031"/>
              <a:ext cx="304" cy="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9"/>
            <p:cNvSpPr>
              <a:spLocks noChangeShapeType="1"/>
            </p:cNvSpPr>
            <p:nvPr/>
          </p:nvSpPr>
          <p:spPr bwMode="auto">
            <a:xfrm flipV="1">
              <a:off x="6645" y="12963"/>
              <a:ext cx="523" cy="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8"/>
            <p:cNvSpPr>
              <a:spLocks noChangeShapeType="1"/>
            </p:cNvSpPr>
            <p:nvPr/>
          </p:nvSpPr>
          <p:spPr bwMode="auto">
            <a:xfrm flipH="1" flipV="1">
              <a:off x="6312" y="12562"/>
              <a:ext cx="271" cy="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ShapeType="1"/>
            </p:cNvSpPr>
            <p:nvPr/>
          </p:nvSpPr>
          <p:spPr bwMode="auto">
            <a:xfrm>
              <a:off x="7149" y="11964"/>
              <a:ext cx="4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6"/>
            <p:cNvSpPr>
              <a:spLocks noChangeShapeType="1"/>
            </p:cNvSpPr>
            <p:nvPr/>
          </p:nvSpPr>
          <p:spPr bwMode="auto">
            <a:xfrm>
              <a:off x="7789" y="11991"/>
              <a:ext cx="4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5"/>
            <p:cNvSpPr>
              <a:spLocks noChangeShapeType="1"/>
            </p:cNvSpPr>
            <p:nvPr/>
          </p:nvSpPr>
          <p:spPr bwMode="auto">
            <a:xfrm>
              <a:off x="7424" y="11506"/>
              <a:ext cx="267" cy="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4"/>
            <p:cNvSpPr>
              <a:spLocks noChangeShapeType="1"/>
            </p:cNvSpPr>
            <p:nvPr/>
          </p:nvSpPr>
          <p:spPr bwMode="auto">
            <a:xfrm flipH="1">
              <a:off x="7780" y="11444"/>
              <a:ext cx="210" cy="4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"/>
            <p:cNvSpPr>
              <a:spLocks noChangeShapeType="1"/>
            </p:cNvSpPr>
            <p:nvPr/>
          </p:nvSpPr>
          <p:spPr bwMode="auto">
            <a:xfrm flipH="1">
              <a:off x="7370" y="12046"/>
              <a:ext cx="312" cy="4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"/>
            <p:cNvSpPr>
              <a:spLocks noChangeShapeType="1"/>
            </p:cNvSpPr>
            <p:nvPr/>
          </p:nvSpPr>
          <p:spPr bwMode="auto">
            <a:xfrm>
              <a:off x="7751" y="12046"/>
              <a:ext cx="245" cy="4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78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7" name="Picture 12" descr="au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19065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4273903" y="5032606"/>
            <a:ext cx="1522233" cy="340609"/>
          </a:xfrm>
          <a:prstGeom prst="rightArrow">
            <a:avLst>
              <a:gd name="adj1" fmla="val 50000"/>
              <a:gd name="adj2" fmla="val 199451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8"/>
          <p:cNvSpPr>
            <a:spLocks noChangeArrowheads="1"/>
          </p:cNvSpPr>
          <p:nvPr/>
        </p:nvSpPr>
        <p:spPr bwMode="auto">
          <a:xfrm>
            <a:off x="4716016" y="3243081"/>
            <a:ext cx="2461599" cy="287337"/>
          </a:xfrm>
          <a:prstGeom prst="rightArrow">
            <a:avLst>
              <a:gd name="adj1" fmla="val 50000"/>
              <a:gd name="adj2" fmla="val 21933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279638" y="2271531"/>
            <a:ext cx="1223962" cy="1943100"/>
            <a:chOff x="3696" y="799"/>
            <a:chExt cx="927" cy="1361"/>
          </a:xfrm>
        </p:grpSpPr>
        <p:pic>
          <p:nvPicPr>
            <p:cNvPr id="14355" name="Picture 109" descr="7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99"/>
              <a:ext cx="927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33" y="1298"/>
              <a:ext cx="584" cy="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66" name="Title 1"/>
          <p:cNvSpPr>
            <a:spLocks/>
          </p:cNvSpPr>
          <p:nvPr/>
        </p:nvSpPr>
        <p:spPr bwMode="auto">
          <a:xfrm>
            <a:off x="1390806" y="688856"/>
            <a:ext cx="6500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Ауксин –  гормон, регулирующий морфогенез растения</a:t>
            </a:r>
            <a:endParaRPr lang="en-US" sz="32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180" y="1660659"/>
            <a:ext cx="4238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Фитогормон ауксин является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главным регулятором развития корня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растения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367" y="3035799"/>
            <a:ext cx="437587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  <a:cs typeface="Arial" pitchFamily="34" charset="0"/>
              </a:rPr>
              <a:t>Ауксин регулирует функционирование и</a:t>
            </a:r>
          </a:p>
          <a:p>
            <a:r>
              <a:rPr lang="ru-RU" sz="1600" dirty="0" smtClean="0">
                <a:latin typeface="+mj-lt"/>
                <a:cs typeface="Arial" pitchFamily="34" charset="0"/>
              </a:rPr>
              <a:t>поддержание ниши стволовых клеток корня</a:t>
            </a:r>
          </a:p>
          <a:p>
            <a:r>
              <a:rPr lang="ru-RU" sz="1600" dirty="0" smtClean="0">
                <a:latin typeface="+mj-lt"/>
                <a:cs typeface="Arial" pitchFamily="34" charset="0"/>
              </a:rPr>
              <a:t>- меристемы</a:t>
            </a:r>
            <a:endParaRPr lang="ru-RU" sz="1600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45" y="4884681"/>
            <a:ext cx="3884397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  <a:cs typeface="Arial" pitchFamily="34" charset="0"/>
              </a:rPr>
              <a:t>Ауксин регулирует дифференцировку </a:t>
            </a:r>
          </a:p>
          <a:p>
            <a:r>
              <a:rPr lang="ru-RU" sz="1600" dirty="0">
                <a:latin typeface="+mj-lt"/>
                <a:cs typeface="Arial" pitchFamily="34" charset="0"/>
              </a:rPr>
              <a:t>сосудистых клеток корня</a:t>
            </a:r>
          </a:p>
        </p:txBody>
      </p:sp>
      <p:pic>
        <p:nvPicPr>
          <p:cNvPr id="5122" name="Picture 2" descr="http://www.psb.ugent.be/images/stories/psb/root/LRI_in_crops_Auxin-response-in-maiz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6" y="4456546"/>
            <a:ext cx="2707464" cy="20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860106" y="573837"/>
            <a:ext cx="7423787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Общий вид уравнений модели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304" y="1484784"/>
            <a:ext cx="8781389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2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908720"/>
            <a:ext cx="8229600" cy="77383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Исследования стационаров модели при неравномерном потоке ауксина из побега в корень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31236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84" y="2204864"/>
            <a:ext cx="324036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40868"/>
            <a:ext cx="316835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941168"/>
            <a:ext cx="847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Стационарные решения модели, полученные при заданной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диархной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симметрии поступающего потока ауксина из побега в корень. Стандартный набор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параметров.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А. Распределение ауксина; Б. Распределение белка AUX1; В. Распределение белка PIN1.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6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3948"/>
            <a:ext cx="878497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solidFill>
                  <a:srgbClr val="C00000"/>
                </a:solidFill>
              </a:rPr>
              <a:t>Исследование стационаров модели при </a:t>
            </a:r>
            <a:r>
              <a:rPr lang="ru-RU" sz="3600" dirty="0" smtClean="0">
                <a:solidFill>
                  <a:srgbClr val="C00000"/>
                </a:solidFill>
              </a:rPr>
              <a:t>равномерном </a:t>
            </a:r>
            <a:r>
              <a:rPr lang="ru-RU" sz="3600" dirty="0">
                <a:solidFill>
                  <a:srgbClr val="C00000"/>
                </a:solidFill>
              </a:rPr>
              <a:t>потоке ауксина из побега</a:t>
            </a:r>
            <a:endParaRPr lang="ru-RU" sz="3600" dirty="0"/>
          </a:p>
        </p:txBody>
      </p:sp>
      <p:pic>
        <p:nvPicPr>
          <p:cNvPr id="3073" name="Рисунок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336704" cy="41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6096" y="3140968"/>
            <a:ext cx="432048" cy="2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1700808"/>
            <a:ext cx="360040" cy="24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27784" y="3645024"/>
            <a:ext cx="3238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688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79512" y="5539109"/>
            <a:ext cx="8859688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Множественность стационаров, рассчитанная для </a:t>
            </a:r>
            <a:r>
              <a:rPr kumimoji="0" lang="ru-RU" alt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двуклеточной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модели. Кривая 1 – изменение параметра, задающего концентрацию в первой клетке, кривые 2 и 3 – рассчитанные концентрации ауксина в 1-ой и 2-ой клетках. Пересечения кривых 1, 2 и 3 соответствуют стационарам. На рисунке их восемь. Девятый стационар на графике не представлен в силу удаленности. Первый, пятый и девятый стационары являются равномерными (пронумеровать стационары) (в них одновременно пересекаются кривые 1, 2, 3), остальные - неравномерные.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32240" y="1700809"/>
            <a:ext cx="2016224" cy="1368151"/>
            <a:chOff x="1806575" y="665163"/>
            <a:chExt cx="1860550" cy="1647825"/>
          </a:xfrm>
        </p:grpSpPr>
        <p:sp>
          <p:nvSpPr>
            <p:cNvPr id="12" name="Oval 26"/>
            <p:cNvSpPr>
              <a:spLocks noChangeArrowheads="1"/>
            </p:cNvSpPr>
            <p:nvPr/>
          </p:nvSpPr>
          <p:spPr bwMode="auto">
            <a:xfrm>
              <a:off x="1806575" y="666750"/>
              <a:ext cx="1860550" cy="1644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2738438" y="665163"/>
              <a:ext cx="22225" cy="164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2203450" y="12985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ru-RU"/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2976563" y="13112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2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000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60" y="1941741"/>
            <a:ext cx="9036496" cy="134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Полученный численный результат позволяет предположить, что у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модели,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всегда имеются равномерные устойчивые стационары. Более того, из этих же расчетов следует, что примерно равные начальные внутриклеточные концентрации ауксина, скорее, будут лежать в бассейне притяжения равномерного стационара, чем в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бассейне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притяжения неравномерного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стационара.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024" y="46423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Исследование стационаров модели при </a:t>
            </a:r>
            <a:r>
              <a:rPr lang="ru-RU" sz="3600" dirty="0" smtClean="0">
                <a:solidFill>
                  <a:srgbClr val="C00000"/>
                </a:solidFill>
              </a:rPr>
              <a:t>равномерном </a:t>
            </a:r>
            <a:r>
              <a:rPr lang="ru-RU" sz="3600" dirty="0">
                <a:solidFill>
                  <a:srgbClr val="C00000"/>
                </a:solidFill>
              </a:rPr>
              <a:t>потоке ауксина из побега</a:t>
            </a:r>
            <a:endParaRPr lang="ru-RU" sz="3600" dirty="0"/>
          </a:p>
        </p:txBody>
      </p:sp>
      <p:grpSp>
        <p:nvGrpSpPr>
          <p:cNvPr id="104" name="Группа 103"/>
          <p:cNvGrpSpPr/>
          <p:nvPr/>
        </p:nvGrpSpPr>
        <p:grpSpPr>
          <a:xfrm>
            <a:off x="1970316" y="4005064"/>
            <a:ext cx="5256584" cy="1656184"/>
            <a:chOff x="2051720" y="4509120"/>
            <a:chExt cx="5256584" cy="1656184"/>
          </a:xfrm>
        </p:grpSpPr>
        <p:sp>
          <p:nvSpPr>
            <p:cNvPr id="25" name="Стрелка вправо 24"/>
            <p:cNvSpPr/>
            <p:nvPr/>
          </p:nvSpPr>
          <p:spPr>
            <a:xfrm>
              <a:off x="4067944" y="5157192"/>
              <a:ext cx="864096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164"/>
            <p:cNvGrpSpPr/>
            <p:nvPr/>
          </p:nvGrpSpPr>
          <p:grpSpPr>
            <a:xfrm>
              <a:off x="2051720" y="4509120"/>
              <a:ext cx="2088232" cy="1656184"/>
              <a:chOff x="6948264" y="2204864"/>
              <a:chExt cx="1512168" cy="1008113"/>
            </a:xfrm>
            <a:solidFill>
              <a:srgbClr val="00FF00"/>
            </a:solidFill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8460432" y="2313430"/>
                <a:ext cx="0" cy="0"/>
              </a:xfrm>
              <a:prstGeom prst="lin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8" name="Шестиугольник 27"/>
              <p:cNvSpPr/>
              <p:nvPr/>
            </p:nvSpPr>
            <p:spPr>
              <a:xfrm rot="5400000">
                <a:off x="7227340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Шестиугольник 28"/>
              <p:cNvSpPr/>
              <p:nvPr/>
            </p:nvSpPr>
            <p:spPr>
              <a:xfrm rot="5400000">
                <a:off x="7409529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Шестиугольник 29"/>
              <p:cNvSpPr/>
              <p:nvPr/>
            </p:nvSpPr>
            <p:spPr>
              <a:xfrm rot="5400000">
                <a:off x="7591718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Шестиугольник 30"/>
              <p:cNvSpPr/>
              <p:nvPr/>
            </p:nvSpPr>
            <p:spPr>
              <a:xfrm rot="5400000">
                <a:off x="7773907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 rot="5400000">
                <a:off x="7318435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Шестиугольник 32"/>
              <p:cNvSpPr/>
              <p:nvPr/>
            </p:nvSpPr>
            <p:spPr>
              <a:xfrm rot="5400000">
                <a:off x="7136246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Шестиугольник 33"/>
              <p:cNvSpPr/>
              <p:nvPr/>
            </p:nvSpPr>
            <p:spPr>
              <a:xfrm rot="5400000">
                <a:off x="7500623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 rot="5400000">
                <a:off x="7682812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Шестиугольник 35"/>
              <p:cNvSpPr/>
              <p:nvPr/>
            </p:nvSpPr>
            <p:spPr>
              <a:xfrm rot="5400000">
                <a:off x="7865001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Шестиугольник 36"/>
              <p:cNvSpPr/>
              <p:nvPr/>
            </p:nvSpPr>
            <p:spPr>
              <a:xfrm rot="5400000">
                <a:off x="7045151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Шестиугольник 37"/>
              <p:cNvSpPr/>
              <p:nvPr/>
            </p:nvSpPr>
            <p:spPr>
              <a:xfrm rot="5400000">
                <a:off x="7227340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Шестиугольник 38"/>
              <p:cNvSpPr/>
              <p:nvPr/>
            </p:nvSpPr>
            <p:spPr>
              <a:xfrm rot="5400000">
                <a:off x="7409529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Шестиугольник 39"/>
              <p:cNvSpPr/>
              <p:nvPr/>
            </p:nvSpPr>
            <p:spPr>
              <a:xfrm rot="5400000">
                <a:off x="7591718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Шестиугольник 40"/>
              <p:cNvSpPr/>
              <p:nvPr/>
            </p:nvSpPr>
            <p:spPr>
              <a:xfrm rot="5400000">
                <a:off x="7773907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Шестиугольник 41"/>
              <p:cNvSpPr/>
              <p:nvPr/>
            </p:nvSpPr>
            <p:spPr>
              <a:xfrm rot="5400000">
                <a:off x="7956096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Шестиугольник 42"/>
              <p:cNvSpPr/>
              <p:nvPr/>
            </p:nvSpPr>
            <p:spPr>
              <a:xfrm rot="5400000">
                <a:off x="6954057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Шестиугольник 43"/>
              <p:cNvSpPr/>
              <p:nvPr/>
            </p:nvSpPr>
            <p:spPr>
              <a:xfrm rot="5400000">
                <a:off x="7136246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Шестиугольник 44"/>
              <p:cNvSpPr/>
              <p:nvPr/>
            </p:nvSpPr>
            <p:spPr>
              <a:xfrm rot="5400000">
                <a:off x="7318435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Шестиугольник 45"/>
              <p:cNvSpPr/>
              <p:nvPr/>
            </p:nvSpPr>
            <p:spPr>
              <a:xfrm rot="5400000">
                <a:off x="7500623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Шестиугольник 46"/>
              <p:cNvSpPr/>
              <p:nvPr/>
            </p:nvSpPr>
            <p:spPr>
              <a:xfrm rot="5400000">
                <a:off x="7682812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 rot="5400000">
                <a:off x="7865001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Шестиугольник 48"/>
              <p:cNvSpPr/>
              <p:nvPr/>
            </p:nvSpPr>
            <p:spPr>
              <a:xfrm rot="5400000">
                <a:off x="8047190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Шестиугольник 49"/>
              <p:cNvSpPr/>
              <p:nvPr/>
            </p:nvSpPr>
            <p:spPr>
              <a:xfrm rot="5400000">
                <a:off x="7045151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Шестиугольник 50"/>
              <p:cNvSpPr/>
              <p:nvPr/>
            </p:nvSpPr>
            <p:spPr>
              <a:xfrm rot="5400000">
                <a:off x="7227340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Шестиугольник 51"/>
              <p:cNvSpPr/>
              <p:nvPr/>
            </p:nvSpPr>
            <p:spPr>
              <a:xfrm rot="5400000">
                <a:off x="7409529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Шестиугольник 52"/>
              <p:cNvSpPr/>
              <p:nvPr/>
            </p:nvSpPr>
            <p:spPr>
              <a:xfrm rot="5400000">
                <a:off x="7591718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Шестиугольник 53"/>
              <p:cNvSpPr/>
              <p:nvPr/>
            </p:nvSpPr>
            <p:spPr>
              <a:xfrm rot="5400000">
                <a:off x="7773907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" name="Шестиугольник 54"/>
              <p:cNvSpPr/>
              <p:nvPr/>
            </p:nvSpPr>
            <p:spPr>
              <a:xfrm rot="5400000">
                <a:off x="7956096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Шестиугольник 55"/>
              <p:cNvSpPr/>
              <p:nvPr/>
            </p:nvSpPr>
            <p:spPr>
              <a:xfrm rot="5400000">
                <a:off x="7136246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Шестиугольник 56"/>
              <p:cNvSpPr/>
              <p:nvPr/>
            </p:nvSpPr>
            <p:spPr>
              <a:xfrm rot="5400000">
                <a:off x="7318435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Шестиугольник 57"/>
              <p:cNvSpPr/>
              <p:nvPr/>
            </p:nvSpPr>
            <p:spPr>
              <a:xfrm rot="5400000">
                <a:off x="7500623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Шестиугольник 58"/>
              <p:cNvSpPr/>
              <p:nvPr/>
            </p:nvSpPr>
            <p:spPr>
              <a:xfrm rot="5400000">
                <a:off x="7682812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Шестиугольник 59"/>
              <p:cNvSpPr/>
              <p:nvPr/>
            </p:nvSpPr>
            <p:spPr>
              <a:xfrm rot="5400000">
                <a:off x="7865001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Шестиугольник 60"/>
              <p:cNvSpPr/>
              <p:nvPr/>
            </p:nvSpPr>
            <p:spPr>
              <a:xfrm rot="5400000">
                <a:off x="7227340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Шестиугольник 61"/>
              <p:cNvSpPr/>
              <p:nvPr/>
            </p:nvSpPr>
            <p:spPr>
              <a:xfrm rot="5400000">
                <a:off x="7409529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Шестиугольник 62"/>
              <p:cNvSpPr/>
              <p:nvPr/>
            </p:nvSpPr>
            <p:spPr>
              <a:xfrm rot="5400000">
                <a:off x="7591718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Шестиугольник 63"/>
              <p:cNvSpPr/>
              <p:nvPr/>
            </p:nvSpPr>
            <p:spPr>
              <a:xfrm rot="5400000">
                <a:off x="7773907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5" name="Группа 164"/>
            <p:cNvGrpSpPr/>
            <p:nvPr/>
          </p:nvGrpSpPr>
          <p:grpSpPr>
            <a:xfrm>
              <a:off x="5220072" y="4509120"/>
              <a:ext cx="2088232" cy="1656184"/>
              <a:chOff x="6948264" y="2204864"/>
              <a:chExt cx="1512168" cy="1008113"/>
            </a:xfrm>
            <a:solidFill>
              <a:srgbClr val="00FF00"/>
            </a:solidFill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8460432" y="2313430"/>
                <a:ext cx="0" cy="0"/>
              </a:xfrm>
              <a:prstGeom prst="line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67" name="Шестиугольник 66"/>
              <p:cNvSpPr/>
              <p:nvPr/>
            </p:nvSpPr>
            <p:spPr>
              <a:xfrm rot="5400000">
                <a:off x="7227340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 rot="5400000">
                <a:off x="7409529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 rot="5400000">
                <a:off x="7591718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Шестиугольник 69"/>
              <p:cNvSpPr/>
              <p:nvPr/>
            </p:nvSpPr>
            <p:spPr>
              <a:xfrm rot="5400000">
                <a:off x="7773907" y="219907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 rot="5400000">
                <a:off x="7318435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 rot="5400000">
                <a:off x="7136246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Шестиугольник 72"/>
              <p:cNvSpPr/>
              <p:nvPr/>
            </p:nvSpPr>
            <p:spPr>
              <a:xfrm rot="5400000">
                <a:off x="7500623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 rot="5400000">
                <a:off x="7682812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 rot="5400000">
                <a:off x="7865001" y="233865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Шестиугольник 75"/>
              <p:cNvSpPr/>
              <p:nvPr/>
            </p:nvSpPr>
            <p:spPr>
              <a:xfrm rot="5400000">
                <a:off x="7045151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Шестиугольник 76"/>
              <p:cNvSpPr/>
              <p:nvPr/>
            </p:nvSpPr>
            <p:spPr>
              <a:xfrm rot="5400000">
                <a:off x="7227340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Шестиугольник 77"/>
              <p:cNvSpPr/>
              <p:nvPr/>
            </p:nvSpPr>
            <p:spPr>
              <a:xfrm rot="5400000">
                <a:off x="7409529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Шестиугольник 78"/>
              <p:cNvSpPr/>
              <p:nvPr/>
            </p:nvSpPr>
            <p:spPr>
              <a:xfrm rot="5400000">
                <a:off x="7591718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Шестиугольник 79"/>
              <p:cNvSpPr/>
              <p:nvPr/>
            </p:nvSpPr>
            <p:spPr>
              <a:xfrm rot="5400000">
                <a:off x="7773907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Шестиугольник 80"/>
              <p:cNvSpPr/>
              <p:nvPr/>
            </p:nvSpPr>
            <p:spPr>
              <a:xfrm rot="5400000">
                <a:off x="7956096" y="2478241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Шестиугольник 81"/>
              <p:cNvSpPr/>
              <p:nvPr/>
            </p:nvSpPr>
            <p:spPr>
              <a:xfrm rot="5400000">
                <a:off x="6954057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Шестиугольник 82"/>
              <p:cNvSpPr/>
              <p:nvPr/>
            </p:nvSpPr>
            <p:spPr>
              <a:xfrm rot="5400000">
                <a:off x="7136246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Шестиугольник 83"/>
              <p:cNvSpPr/>
              <p:nvPr/>
            </p:nvSpPr>
            <p:spPr>
              <a:xfrm rot="5400000">
                <a:off x="7318435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Шестиугольник 84"/>
              <p:cNvSpPr/>
              <p:nvPr/>
            </p:nvSpPr>
            <p:spPr>
              <a:xfrm rot="5400000">
                <a:off x="7500623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Шестиугольник 85"/>
              <p:cNvSpPr/>
              <p:nvPr/>
            </p:nvSpPr>
            <p:spPr>
              <a:xfrm rot="5400000">
                <a:off x="7682812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Шестиугольник 86"/>
              <p:cNvSpPr/>
              <p:nvPr/>
            </p:nvSpPr>
            <p:spPr>
              <a:xfrm rot="5400000">
                <a:off x="7865001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Шестиугольник 87"/>
              <p:cNvSpPr/>
              <p:nvPr/>
            </p:nvSpPr>
            <p:spPr>
              <a:xfrm rot="5400000">
                <a:off x="8047190" y="2617826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Шестиугольник 88"/>
              <p:cNvSpPr/>
              <p:nvPr/>
            </p:nvSpPr>
            <p:spPr>
              <a:xfrm rot="5400000">
                <a:off x="7045151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Шестиугольник 89"/>
              <p:cNvSpPr/>
              <p:nvPr/>
            </p:nvSpPr>
            <p:spPr>
              <a:xfrm rot="5400000">
                <a:off x="7227340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Шестиугольник 90"/>
              <p:cNvSpPr/>
              <p:nvPr/>
            </p:nvSpPr>
            <p:spPr>
              <a:xfrm rot="5400000">
                <a:off x="7409529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Шестиугольник 91"/>
              <p:cNvSpPr/>
              <p:nvPr/>
            </p:nvSpPr>
            <p:spPr>
              <a:xfrm rot="5400000">
                <a:off x="7591718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Шестиугольник 92"/>
              <p:cNvSpPr/>
              <p:nvPr/>
            </p:nvSpPr>
            <p:spPr>
              <a:xfrm rot="5400000">
                <a:off x="7773907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Шестиугольник 93"/>
              <p:cNvSpPr/>
              <p:nvPr/>
            </p:nvSpPr>
            <p:spPr>
              <a:xfrm rot="5400000">
                <a:off x="7956096" y="275741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Шестиугольник 94"/>
              <p:cNvSpPr/>
              <p:nvPr/>
            </p:nvSpPr>
            <p:spPr>
              <a:xfrm rot="5400000">
                <a:off x="7136246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Шестиугольник 95"/>
              <p:cNvSpPr/>
              <p:nvPr/>
            </p:nvSpPr>
            <p:spPr>
              <a:xfrm rot="5400000">
                <a:off x="7318435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Шестиугольник 96"/>
              <p:cNvSpPr/>
              <p:nvPr/>
            </p:nvSpPr>
            <p:spPr>
              <a:xfrm rot="5400000">
                <a:off x="7500623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Шестиугольник 97"/>
              <p:cNvSpPr/>
              <p:nvPr/>
            </p:nvSpPr>
            <p:spPr>
              <a:xfrm rot="5400000">
                <a:off x="7682812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Шестиугольник 98"/>
              <p:cNvSpPr/>
              <p:nvPr/>
            </p:nvSpPr>
            <p:spPr>
              <a:xfrm rot="5400000">
                <a:off x="7865001" y="2896995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Шестиугольник 99"/>
              <p:cNvSpPr/>
              <p:nvPr/>
            </p:nvSpPr>
            <p:spPr>
              <a:xfrm rot="5400000">
                <a:off x="7227340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Шестиугольник 100"/>
              <p:cNvSpPr/>
              <p:nvPr/>
            </p:nvSpPr>
            <p:spPr>
              <a:xfrm rot="5400000">
                <a:off x="7409529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Шестиугольник 101"/>
              <p:cNvSpPr/>
              <p:nvPr/>
            </p:nvSpPr>
            <p:spPr>
              <a:xfrm rot="5400000">
                <a:off x="7591718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Шестиугольник 102"/>
              <p:cNvSpPr/>
              <p:nvPr/>
            </p:nvSpPr>
            <p:spPr>
              <a:xfrm rot="5400000">
                <a:off x="7773907" y="3036580"/>
                <a:ext cx="170604" cy="182189"/>
              </a:xfrm>
              <a:prstGeom prst="hexagon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215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Чувствительность модели к интенсивности потока ауксина из побега в корень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17" name="Рисунок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7" y="1392652"/>
            <a:ext cx="18383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Рисунок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430925"/>
            <a:ext cx="18002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Рисунок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36" y="1453737"/>
            <a:ext cx="17907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2" y="1489836"/>
            <a:ext cx="18002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Рисунок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55" y="1520577"/>
            <a:ext cx="18002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Рисунок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6" y="2793073"/>
            <a:ext cx="18764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99" y="2850473"/>
            <a:ext cx="1762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86" y="2857881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783265" y="1482991"/>
            <a:ext cx="35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492561" y="1495425"/>
            <a:ext cx="35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45586" y="1463367"/>
            <a:ext cx="35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81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0" y="906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8100" y="952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0" y="1359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39688" y="1404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" name="Рисунок 14366" descr="alpha5_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88" y="2854206"/>
            <a:ext cx="1819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14365" descr="alpha5_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" y="4210049"/>
            <a:ext cx="18002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14364" descr="alpha5_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9" y="4210652"/>
            <a:ext cx="17811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256912" y="1531938"/>
            <a:ext cx="3302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3697724" y="4090291"/>
            <a:ext cx="49890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Множественность стационарных решений для модели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37 при варьировании параметра α.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А. Начальные данные концентрации ауксина в клетках. Б. α = 1.00; В. 1.40; Г. 1.47; Д. 1.50;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Е. 2.50; Ж. 2.60; З. 3.00; И. 4.00; К. 5.70; Л. 5.80; М. 5.90;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Рисунок 143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2" y="2847711"/>
            <a:ext cx="18383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57200" y="1417638"/>
            <a:ext cx="35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50056" y="2831572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138522" y="2861504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3793237" y="2880187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513213" y="2905059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7242714" y="2920692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8943" y="4278753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124074" y="4241801"/>
            <a:ext cx="3698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580526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неравномерных начальных значениях концентрации ауксина и при достаточно больших значениях притока ауксина из побега могут формироваться неравномерные распределения различного вида.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13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534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79240"/>
            <a:ext cx="8640960" cy="5346104"/>
          </a:xfrm>
        </p:spPr>
        <p:txBody>
          <a:bodyPr>
            <a:normAutofit fontScale="92500" lnSpcReduction="10000"/>
          </a:bodyPr>
          <a:lstStyle/>
          <a:p>
            <a:pPr marL="452628" lvl="0" indent="-342900" algn="just">
              <a:buFont typeface="+mj-lt"/>
              <a:buAutoNum type="arabicParenR"/>
            </a:pPr>
            <a:r>
              <a:rPr lang="ru-RU" sz="1600" dirty="0"/>
              <a:t>Были разработаны математические модели транспорта ауксина в корне растения. Были подобраны значения параметров систем, при которых полученные результаты хорошо соответствуют экспериментально-наблюдаемой динамике распределения ауксина и его белков транспортеров в тканях корня растения.</a:t>
            </a:r>
          </a:p>
          <a:p>
            <a:pPr marL="452628" lvl="0" indent="-342900" algn="just">
              <a:buFont typeface="+mj-lt"/>
              <a:buAutoNum type="arabicParenR"/>
            </a:pPr>
            <a:r>
              <a:rPr lang="ru-RU" sz="1600" dirty="0"/>
              <a:t>Анализ математической модели транспорта ауксина в апикальной меристеме корня показал, что формирование максимума концентрации ауксина в клетках покоящегося центра в кончике корня происходит при кооперации механизмов «отраженной волны» и «обратного фонтана».</a:t>
            </a:r>
          </a:p>
          <a:p>
            <a:pPr marL="452628" lvl="0" indent="-342900" algn="just">
              <a:buFont typeface="+mj-lt"/>
              <a:buAutoNum type="arabicParenR"/>
            </a:pPr>
            <a:r>
              <a:rPr lang="ru-RU" sz="1600" dirty="0"/>
              <a:t>Воспроизведение </a:t>
            </a:r>
            <a:r>
              <a:rPr lang="ru-RU" sz="1600" i="1" dirty="0" err="1"/>
              <a:t>in</a:t>
            </a:r>
            <a:r>
              <a:rPr lang="ru-RU" sz="1600" i="1" dirty="0"/>
              <a:t> </a:t>
            </a:r>
            <a:r>
              <a:rPr lang="ru-RU" sz="1600" i="1" dirty="0" err="1"/>
              <a:t>silico</a:t>
            </a:r>
            <a:r>
              <a:rPr lang="ru-RU" sz="1600" i="1" dirty="0"/>
              <a:t> </a:t>
            </a:r>
            <a:r>
              <a:rPr lang="ru-RU" sz="1600" dirty="0"/>
              <a:t>эксперимента по декапитации кончика корня показало, что восстановление максимума ауксина в </a:t>
            </a:r>
            <a:r>
              <a:rPr lang="ru-RU" sz="1600" dirty="0" err="1"/>
              <a:t>декапитированном</a:t>
            </a:r>
            <a:r>
              <a:rPr lang="ru-RU" sz="1600" dirty="0"/>
              <a:t> корне происходит по механизму «отраженной волны», а пролонгированное поддержание максимума в отрезанной части корня благодаря механизму «обратного фонтана» и биосинтезу ауксина.</a:t>
            </a:r>
          </a:p>
          <a:p>
            <a:pPr marL="452628" lvl="0" indent="-342900" algn="just">
              <a:buFont typeface="+mj-lt"/>
              <a:buAutoNum type="arabicParenR"/>
            </a:pPr>
            <a:r>
              <a:rPr lang="ru-RU" sz="1600" dirty="0"/>
              <a:t>Из анализа математической модели транспорта ауксина в инициальных клетках </a:t>
            </a:r>
            <a:r>
              <a:rPr lang="ru-RU" sz="1600" dirty="0" err="1"/>
              <a:t>протоксилемы</a:t>
            </a:r>
            <a:r>
              <a:rPr lang="ru-RU" sz="1600" dirty="0"/>
              <a:t> и </a:t>
            </a:r>
            <a:r>
              <a:rPr lang="ru-RU" sz="1600" dirty="0" err="1"/>
              <a:t>протофлоэмы</a:t>
            </a:r>
            <a:r>
              <a:rPr lang="ru-RU" sz="1600" dirty="0"/>
              <a:t> вдоль центральной оси корня следует, что в </a:t>
            </a:r>
            <a:r>
              <a:rPr lang="ru-RU" sz="1600" dirty="0" err="1"/>
              <a:t>инициалях</a:t>
            </a:r>
            <a:r>
              <a:rPr lang="ru-RU" sz="1600" dirty="0"/>
              <a:t> </a:t>
            </a:r>
            <a:r>
              <a:rPr lang="ru-RU" sz="1600" dirty="0" err="1"/>
              <a:t>протофлоэмы</a:t>
            </a:r>
            <a:r>
              <a:rPr lang="ru-RU" sz="1600" dirty="0"/>
              <a:t> концентрация ауксина ниже, чем в клетках </a:t>
            </a:r>
            <a:r>
              <a:rPr lang="ru-RU" sz="1600" dirty="0" err="1"/>
              <a:t>протоксилемы</a:t>
            </a:r>
            <a:r>
              <a:rPr lang="ru-RU" sz="1600" dirty="0"/>
              <a:t>, как за счет его меньшего потока из вышерасположенной сосудистой ткани, так и за счет более высокой активности PIN транспортеров (белков оттока).</a:t>
            </a:r>
          </a:p>
          <a:p>
            <a:pPr marL="452628" lvl="0" indent="-342900" algn="just">
              <a:buFont typeface="+mj-lt"/>
              <a:buAutoNum type="arabicParenR"/>
            </a:pPr>
            <a:r>
              <a:rPr lang="ru-RU" sz="1600" dirty="0"/>
              <a:t>Анализ математической модели распределения ауксина на поперечном срезе центрального цилиндра корня на уровне </a:t>
            </a:r>
            <a:r>
              <a:rPr lang="ru-RU" sz="1600" dirty="0" err="1"/>
              <a:t>меристематической</a:t>
            </a:r>
            <a:r>
              <a:rPr lang="ru-RU" sz="1600" dirty="0"/>
              <a:t> зоны, где происходит </a:t>
            </a:r>
            <a:r>
              <a:rPr lang="ru-RU" sz="1600" dirty="0" err="1"/>
              <a:t>предетерминация</a:t>
            </a:r>
            <a:r>
              <a:rPr lang="ru-RU" sz="1600" dirty="0"/>
              <a:t> клеток сосудистой системы, показал, что наиболее вероятным фактором, определяющим характерный рисунок взаимного расположения тяжей флоэмы и ксилемы на поперечном срезе корня растения, является неравномерный поток ауксина из побега в корень.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Тезисы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260590" y="1089476"/>
            <a:ext cx="8229600" cy="1659640"/>
          </a:xfrm>
        </p:spPr>
        <p:txBody>
          <a:bodyPr>
            <a:no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n-US" sz="1400" dirty="0" err="1"/>
              <a:t>Mironova</a:t>
            </a:r>
            <a:r>
              <a:rPr lang="en-US" sz="1400" dirty="0"/>
              <a:t> V.V., </a:t>
            </a:r>
            <a:r>
              <a:rPr lang="en-US" sz="1400" dirty="0" err="1"/>
              <a:t>Omelyanchuk</a:t>
            </a:r>
            <a:r>
              <a:rPr lang="en-US" sz="1400" dirty="0"/>
              <a:t> N.A., </a:t>
            </a:r>
            <a:r>
              <a:rPr lang="en-US" sz="1400" b="1" dirty="0" err="1"/>
              <a:t>Novoselova</a:t>
            </a:r>
            <a:r>
              <a:rPr lang="en-US" sz="1400" b="1" dirty="0"/>
              <a:t> E.S.</a:t>
            </a:r>
            <a:r>
              <a:rPr lang="en-US" sz="1400" dirty="0"/>
              <a:t>, </a:t>
            </a:r>
            <a:r>
              <a:rPr lang="en-US" sz="1400" dirty="0" err="1"/>
              <a:t>Doroshkov</a:t>
            </a:r>
            <a:r>
              <a:rPr lang="en-US" sz="1400" dirty="0"/>
              <a:t> A.V., </a:t>
            </a:r>
            <a:r>
              <a:rPr lang="en-US" sz="1400" dirty="0" err="1"/>
              <a:t>Kazantsev</a:t>
            </a:r>
            <a:r>
              <a:rPr lang="en-US" sz="1400" dirty="0"/>
              <a:t> F.V., </a:t>
            </a:r>
            <a:r>
              <a:rPr lang="en-US" sz="1400" dirty="0" err="1"/>
              <a:t>Kochetov</a:t>
            </a:r>
            <a:r>
              <a:rPr lang="en-US" sz="1400" dirty="0"/>
              <a:t> A.V., </a:t>
            </a:r>
            <a:r>
              <a:rPr lang="en-US" sz="1400" dirty="0" err="1"/>
              <a:t>Kolchanov</a:t>
            </a:r>
            <a:r>
              <a:rPr lang="en-US" sz="1400" dirty="0"/>
              <a:t> N.A., </a:t>
            </a:r>
            <a:r>
              <a:rPr lang="en-US" sz="1400" dirty="0" err="1"/>
              <a:t>Mjolsness</a:t>
            </a:r>
            <a:r>
              <a:rPr lang="en-US" sz="1400" dirty="0"/>
              <a:t> E., and </a:t>
            </a:r>
            <a:r>
              <a:rPr lang="en-US" sz="1400" dirty="0" err="1"/>
              <a:t>Likhoshvai</a:t>
            </a:r>
            <a:r>
              <a:rPr lang="en-US" sz="1400" dirty="0"/>
              <a:t> V.A. (2012). Combined </a:t>
            </a:r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/in vivo </a:t>
            </a:r>
            <a:r>
              <a:rPr lang="en-US" sz="1400" dirty="0"/>
              <a:t>analysis of mechanisms providing for root apical meristem self-organization and maintenance. Ann. Bot. 110: 349–360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624078" indent="-514350" algn="just">
              <a:buFont typeface="+mj-lt"/>
              <a:buAutoNum type="arabicPeriod"/>
            </a:pPr>
            <a:endParaRPr lang="ru-RU" sz="1400" dirty="0"/>
          </a:p>
          <a:p>
            <a:pPr marL="624078" indent="-514350" algn="just">
              <a:buFont typeface="+mj-lt"/>
              <a:buAutoNum type="arabicPeriod"/>
            </a:pPr>
            <a:r>
              <a:rPr lang="en-US" sz="1400" b="1" dirty="0" smtClean="0"/>
              <a:t>Ekaterina </a:t>
            </a:r>
            <a:r>
              <a:rPr lang="en-US" sz="1400" b="1" dirty="0"/>
              <a:t>S. </a:t>
            </a:r>
            <a:r>
              <a:rPr lang="en-US" sz="1400" b="1" dirty="0" err="1"/>
              <a:t>Novoselova</a:t>
            </a:r>
            <a:r>
              <a:rPr lang="en-US" sz="1400" dirty="0"/>
              <a:t>, Victoria V. </a:t>
            </a:r>
            <a:r>
              <a:rPr lang="en-US" sz="1400" dirty="0" err="1"/>
              <a:t>Mironova</a:t>
            </a:r>
            <a:r>
              <a:rPr lang="en-US" sz="1400" dirty="0"/>
              <a:t>, </a:t>
            </a:r>
            <a:r>
              <a:rPr lang="en-US" sz="1400" dirty="0" err="1"/>
              <a:t>Nadya</a:t>
            </a:r>
            <a:r>
              <a:rPr lang="en-US" sz="1400" dirty="0"/>
              <a:t> A. </a:t>
            </a:r>
            <a:r>
              <a:rPr lang="en-US" sz="1400" dirty="0" err="1"/>
              <a:t>Omelyanchuk</a:t>
            </a:r>
            <a:r>
              <a:rPr lang="en-US" sz="1400" dirty="0"/>
              <a:t>, </a:t>
            </a:r>
            <a:r>
              <a:rPr lang="en-US" sz="1400" dirty="0" err="1"/>
              <a:t>Fedor</a:t>
            </a:r>
            <a:r>
              <a:rPr lang="en-US" sz="1400" dirty="0"/>
              <a:t> V. </a:t>
            </a:r>
            <a:r>
              <a:rPr lang="en-US" sz="1400" dirty="0" err="1"/>
              <a:t>Kazantsev</a:t>
            </a:r>
            <a:r>
              <a:rPr lang="en-US" sz="1400" dirty="0"/>
              <a:t>, </a:t>
            </a:r>
            <a:r>
              <a:rPr lang="en-US" sz="1400" dirty="0" err="1"/>
              <a:t>Vitaly</a:t>
            </a:r>
            <a:r>
              <a:rPr lang="en-US" sz="1400" dirty="0"/>
              <a:t> A. </a:t>
            </a:r>
            <a:r>
              <a:rPr lang="en-US" sz="1400" dirty="0" err="1"/>
              <a:t>Likhoshvai</a:t>
            </a:r>
            <a:r>
              <a:rPr lang="en-US" sz="1400" dirty="0"/>
              <a:t>. (2013) Mathematical modeling of auxin transport in protoxylem and protophloem of Arabidopsis thaliana root tips. Journal of Bioinformatics and Computational Biology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ru-RU" sz="1400" b="1" dirty="0"/>
              <a:t>Новоселова Е.С.</a:t>
            </a:r>
            <a:r>
              <a:rPr lang="ru-RU" sz="1400" dirty="0"/>
              <a:t>, Миронова В.В., </a:t>
            </a:r>
            <a:r>
              <a:rPr lang="ru-RU" sz="1400" dirty="0" err="1"/>
              <a:t>Хлебодарова</a:t>
            </a:r>
            <a:r>
              <a:rPr lang="ru-RU" sz="1400" dirty="0"/>
              <a:t> Т.М., </a:t>
            </a:r>
            <a:r>
              <a:rPr lang="ru-RU" sz="1400" dirty="0" err="1"/>
              <a:t>Лихошвай</a:t>
            </a:r>
            <a:r>
              <a:rPr lang="ru-RU" sz="1400" dirty="0"/>
              <a:t> В.А</a:t>
            </a:r>
            <a:r>
              <a:rPr lang="ru-RU" sz="1400" dirty="0" smtClean="0"/>
              <a:t>. (2014) </a:t>
            </a:r>
            <a:r>
              <a:rPr lang="ru-RU" sz="1400" dirty="0"/>
              <a:t>О</a:t>
            </a:r>
            <a:r>
              <a:rPr lang="ru-RU" sz="1400" b="1" dirty="0"/>
              <a:t> </a:t>
            </a:r>
            <a:r>
              <a:rPr lang="ru-RU" sz="1400" dirty="0"/>
              <a:t>распределениях концентраций ауксина в клетках горизонтального слоя </a:t>
            </a:r>
            <a:r>
              <a:rPr lang="ru-RU" sz="1400" dirty="0" smtClean="0"/>
              <a:t>корня. </a:t>
            </a:r>
            <a:r>
              <a:rPr lang="ru-RU" sz="1400" dirty="0" err="1" smtClean="0"/>
              <a:t>Вавиловский</a:t>
            </a:r>
            <a:r>
              <a:rPr lang="ru-RU" sz="1400" dirty="0" smtClean="0"/>
              <a:t> журнал генетики и селекции. т.18</a:t>
            </a:r>
            <a:r>
              <a:rPr lang="ru-RU" sz="1400" dirty="0"/>
              <a:t>, № 4/2, с.953-962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7859216" cy="7060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400" dirty="0" smtClean="0">
                <a:solidFill>
                  <a:srgbClr val="C00000"/>
                </a:solidFill>
              </a:rPr>
              <a:t>Публикации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98494"/>
              </p:ext>
            </p:extLst>
          </p:nvPr>
        </p:nvGraphicFramePr>
        <p:xfrm>
          <a:off x="424408" y="4293096"/>
          <a:ext cx="8229600" cy="29565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40536"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Математическое моделирование влияния ауксина на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ризотаксис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thaliana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научная студенческая конференция, НГУ, Новосибирск</a:t>
                      </a:r>
                      <a:b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Математическое моделирование распределения ауксина в проводящих тканях 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thaliana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Всероссийская МНК "Фундаментальные и прикладные аспекты современной биологии", Томск, 6-9 октября 2010</a:t>
                      </a:r>
                      <a:b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2010, 289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Математическое моделирование транспорта ауксина в центральном цилиндре корня A.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haliana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Третья школа молодых ученых “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Биоинформатика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системная биология”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Новосибирск, Россия, 22-25 сентября 2011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kumimoji="0"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1"/>
            <a:ext cx="8568952" cy="5184576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/>
              <a:t>Изучение механизмов регуляции роста и деления клеток растений</a:t>
            </a:r>
            <a:r>
              <a:rPr lang="en-US" sz="1200" b="1" dirty="0"/>
              <a:t>. C</a:t>
            </a:r>
            <a:r>
              <a:rPr lang="ru-RU" sz="1200" b="1" dirty="0" err="1"/>
              <a:t>еминар</a:t>
            </a:r>
            <a:r>
              <a:rPr lang="ru-RU" sz="1200" b="1" dirty="0"/>
              <a:t> по экологии, физиологии и биофизике растений "Молекулярные, клеточные и тканевые механизмы координации процессов роста и развития растений", Красноярск</a:t>
            </a:r>
            <a:r>
              <a:rPr lang="en-US" sz="1200" b="1" dirty="0"/>
              <a:t>, </a:t>
            </a:r>
            <a:r>
              <a:rPr lang="ru-RU" sz="1200" b="1" dirty="0" smtClean="0"/>
              <a:t>2011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b="1" dirty="0" err="1"/>
              <a:t>Modelling</a:t>
            </a:r>
            <a:r>
              <a:rPr lang="en-US" sz="1200" b="1" dirty="0"/>
              <a:t> auxin transport in root </a:t>
            </a:r>
            <a:r>
              <a:rPr lang="en-US" sz="1200" b="1" dirty="0" err="1"/>
              <a:t>provascular</a:t>
            </a:r>
            <a:r>
              <a:rPr lang="en-US" sz="1200" b="1" dirty="0"/>
              <a:t> tissue. 8th European conference on mathematical and theoretical biology (ECMTB-2011)</a:t>
            </a:r>
            <a:br>
              <a:rPr lang="en-US" sz="1200" b="1" dirty="0"/>
            </a:br>
            <a:r>
              <a:rPr lang="en-US" sz="1200" b="1" dirty="0"/>
              <a:t>2011, </a:t>
            </a:r>
            <a:r>
              <a:rPr lang="en-US" sz="1200" b="1" dirty="0" err="1"/>
              <a:t>Краков</a:t>
            </a:r>
            <a:r>
              <a:rPr lang="en-US" sz="1200" b="1" dirty="0"/>
              <a:t>, </a:t>
            </a:r>
            <a:r>
              <a:rPr lang="en-US" sz="1200" b="1" dirty="0" err="1"/>
              <a:t>Польша</a:t>
            </a:r>
            <a:r>
              <a:rPr lang="en-US" sz="1200" b="1" dirty="0"/>
              <a:t> </a:t>
            </a:r>
            <a:endParaRPr lang="ru-RU" sz="1200" b="1" dirty="0" smtClean="0"/>
          </a:p>
          <a:p>
            <a:pPr algn="just"/>
            <a:endParaRPr lang="en-US" sz="1200" b="1" dirty="0"/>
          </a:p>
          <a:p>
            <a:pPr algn="just"/>
            <a:r>
              <a:rPr lang="ru-RU" sz="1200" b="1" dirty="0"/>
              <a:t>Математическое моделирование транспорта ауксина в центральном цилиндре корня A. </a:t>
            </a:r>
            <a:r>
              <a:rPr lang="en-US" sz="1200" b="1" dirty="0"/>
              <a:t>t</a:t>
            </a:r>
            <a:r>
              <a:rPr lang="ru-RU" sz="1200" b="1" dirty="0" err="1"/>
              <a:t>haliana</a:t>
            </a:r>
            <a:r>
              <a:rPr lang="en-US" sz="1200" b="1" dirty="0"/>
              <a:t>. </a:t>
            </a:r>
            <a:r>
              <a:rPr lang="ru-RU" sz="1200" b="1" dirty="0"/>
              <a:t>Третья школа молодых ученых “</a:t>
            </a:r>
            <a:r>
              <a:rPr lang="ru-RU" sz="1200" b="1" dirty="0" err="1"/>
              <a:t>Биоинформатика</a:t>
            </a:r>
            <a:r>
              <a:rPr lang="ru-RU" sz="1200" b="1" dirty="0"/>
              <a:t> и системная биология”</a:t>
            </a:r>
            <a:br>
              <a:rPr lang="ru-RU" sz="1200" b="1" dirty="0"/>
            </a:br>
            <a:r>
              <a:rPr lang="ru-RU" sz="1200" b="1" dirty="0"/>
              <a:t>Новосибирск, Россия, 22-25 сентября 2011</a:t>
            </a:r>
            <a:r>
              <a:rPr lang="en-US" sz="1200" b="1" dirty="0" smtClean="0"/>
              <a:t>.</a:t>
            </a:r>
            <a:endParaRPr lang="ru-RU" sz="1200" b="1" dirty="0" smtClean="0"/>
          </a:p>
          <a:p>
            <a:pPr algn="just"/>
            <a:endParaRPr lang="en-US" sz="1200" b="1" dirty="0"/>
          </a:p>
          <a:p>
            <a:pPr algn="just"/>
            <a:r>
              <a:rPr lang="en-US" sz="1200" b="1" dirty="0"/>
              <a:t>Computer simulation confirmed auxin dose-dependent control of root vascular cells specification. 7th International Symposium on Structure and Function of Roots</a:t>
            </a:r>
            <a:br>
              <a:rPr lang="en-US" sz="1200" b="1" dirty="0"/>
            </a:br>
            <a:r>
              <a:rPr lang="en-US" sz="1200" b="1" dirty="0"/>
              <a:t>2011, </a:t>
            </a:r>
            <a:r>
              <a:rPr lang="en-US" sz="1200" b="1" dirty="0" err="1"/>
              <a:t>Novy</a:t>
            </a:r>
            <a:r>
              <a:rPr lang="en-US" sz="1200" b="1" dirty="0"/>
              <a:t> </a:t>
            </a:r>
            <a:r>
              <a:rPr lang="en-US" sz="1200" b="1" dirty="0" err="1"/>
              <a:t>Smokovec</a:t>
            </a:r>
            <a:r>
              <a:rPr lang="en-US" sz="1200" b="1" dirty="0"/>
              <a:t>, Slovakia. </a:t>
            </a:r>
            <a:r>
              <a:rPr lang="en-US" sz="1200" b="1" dirty="0" smtClean="0"/>
              <a:t>p.133</a:t>
            </a:r>
            <a:endParaRPr lang="ru-RU" sz="1200" b="1" dirty="0" smtClean="0"/>
          </a:p>
          <a:p>
            <a:pPr algn="just"/>
            <a:endParaRPr lang="en-US" sz="1200" b="1" dirty="0"/>
          </a:p>
          <a:p>
            <a:pPr algn="just"/>
            <a:r>
              <a:rPr lang="en-US" sz="1200" b="1" dirty="0"/>
              <a:t>Role of auxin dose-dependent control in specification of root vascular cells. Eighth International Conference on Bioinformatics of Genome Regulation and Structure\Systems Biology (BGRS\SB’12), Novosibirsk, </a:t>
            </a:r>
            <a:r>
              <a:rPr lang="en-US" sz="1200" b="1" dirty="0" smtClean="0"/>
              <a:t>2012</a:t>
            </a:r>
            <a:endParaRPr lang="ru-RU" sz="1200" b="1" dirty="0" smtClean="0"/>
          </a:p>
          <a:p>
            <a:pPr algn="just"/>
            <a:endParaRPr lang="en-US" sz="1200" b="1" dirty="0"/>
          </a:p>
          <a:p>
            <a:pPr algn="just"/>
            <a:r>
              <a:rPr lang="ru-RU" sz="1200" b="1" dirty="0"/>
              <a:t>Математическое моделирование ауксин зависимого контроля дифференцировки сосудистых клеток корня</a:t>
            </a:r>
            <a:r>
              <a:rPr lang="en-US" sz="1200" b="1" dirty="0"/>
              <a:t>,</a:t>
            </a:r>
            <a:r>
              <a:rPr lang="ru-RU" sz="1200" b="1" dirty="0"/>
              <a:t> II(X) Международная Ботаническая Конференция молодых ученых в Санкт-Петербурге</a:t>
            </a:r>
            <a:r>
              <a:rPr lang="en-US" sz="1200" b="1" dirty="0"/>
              <a:t>, </a:t>
            </a:r>
            <a:r>
              <a:rPr lang="ru-RU" sz="1200" b="1" dirty="0"/>
              <a:t>Санкт-Петербург, 11-16 ноября 2012.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3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Экзамены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Английский язык - </a:t>
            </a:r>
            <a:r>
              <a:rPr lang="ru-RU" dirty="0" smtClean="0">
                <a:solidFill>
                  <a:srgbClr val="002060"/>
                </a:solidFill>
              </a:rPr>
              <a:t>4</a:t>
            </a:r>
          </a:p>
          <a:p>
            <a:r>
              <a:rPr lang="ru-RU" dirty="0" smtClean="0"/>
              <a:t>Специальность - </a:t>
            </a:r>
            <a:r>
              <a:rPr lang="ru-RU" dirty="0" smtClean="0">
                <a:solidFill>
                  <a:srgbClr val="002060"/>
                </a:solidFill>
              </a:rPr>
              <a:t>4</a:t>
            </a:r>
          </a:p>
          <a:p>
            <a:pPr algn="just"/>
            <a:r>
              <a:rPr lang="ru-RU" dirty="0" smtClean="0"/>
              <a:t>Философия – </a:t>
            </a: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Благодарности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/>
          <a:lstStyle/>
          <a:p>
            <a:r>
              <a:rPr lang="ru-RU" dirty="0" err="1" smtClean="0"/>
              <a:t>Омельянчук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Мироновой В.В.</a:t>
            </a:r>
          </a:p>
          <a:p>
            <a:r>
              <a:rPr lang="ru-RU" dirty="0" smtClean="0"/>
              <a:t>Казанцеву Ф.В.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6040" y="332656"/>
            <a:ext cx="8067675" cy="83661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Активный транспорт </a:t>
            </a:r>
            <a:r>
              <a:rPr lang="ru-RU" sz="32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ауксина</a:t>
            </a:r>
            <a:endParaRPr lang="ru-RU" sz="32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824"/>
            <a:ext cx="5653088" cy="172705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66FF"/>
                </a:solidFill>
                <a:latin typeface="+mj-lt"/>
              </a:rPr>
              <a:t>Транспорт ауксина осуществляется с помощью диффузии и белками транспортерами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800" dirty="0">
              <a:solidFill>
                <a:srgbClr val="0066FF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8000"/>
                </a:solidFill>
                <a:latin typeface="+mj-lt"/>
              </a:rPr>
              <a:t>Основные белки притока в клетку</a:t>
            </a:r>
            <a:r>
              <a:rPr lang="en-US" sz="2000" dirty="0">
                <a:solidFill>
                  <a:srgbClr val="008000"/>
                </a:solidFill>
                <a:latin typeface="+mj-lt"/>
              </a:rPr>
              <a:t>:</a:t>
            </a:r>
            <a:r>
              <a:rPr lang="en-US" sz="2000" dirty="0">
                <a:latin typeface="+mj-lt"/>
              </a:rPr>
              <a:t>  AUX1</a:t>
            </a:r>
            <a:r>
              <a:rPr lang="ru-RU" sz="2000" dirty="0">
                <a:latin typeface="+mj-lt"/>
              </a:rPr>
              <a:t>/</a:t>
            </a:r>
            <a:r>
              <a:rPr lang="en-US" sz="2000" dirty="0">
                <a:latin typeface="+mj-lt"/>
              </a:rPr>
              <a:t>LAX </a:t>
            </a:r>
            <a:endParaRPr lang="ru-RU" sz="2000" dirty="0" smtClean="0"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8000"/>
                </a:solidFill>
                <a:latin typeface="+mj-lt"/>
              </a:rPr>
              <a:t>Белки </a:t>
            </a:r>
            <a:r>
              <a:rPr lang="ru-RU" sz="2000" dirty="0">
                <a:solidFill>
                  <a:srgbClr val="008000"/>
                </a:solidFill>
                <a:latin typeface="+mj-lt"/>
              </a:rPr>
              <a:t>оттока из клетки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:</a:t>
            </a:r>
            <a:endParaRPr lang="ru-RU" sz="2000" dirty="0" smtClean="0">
              <a:solidFill>
                <a:srgbClr val="008000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белки семейства </a:t>
            </a:r>
            <a:r>
              <a:rPr lang="en-US" sz="2000" dirty="0" smtClean="0">
                <a:latin typeface="+mj-lt"/>
              </a:rPr>
              <a:t>PIN</a:t>
            </a:r>
            <a:endParaRPr lang="en-US" sz="2000" dirty="0">
              <a:latin typeface="+mj-lt"/>
            </a:endParaRPr>
          </a:p>
        </p:txBody>
      </p:sp>
      <p:sp>
        <p:nvSpPr>
          <p:cNvPr id="25604" name="TextBox 27"/>
          <p:cNvSpPr txBox="1">
            <a:spLocks noChangeArrowheads="1"/>
          </p:cNvSpPr>
          <p:nvPr/>
        </p:nvSpPr>
        <p:spPr bwMode="auto">
          <a:xfrm>
            <a:off x="323850" y="3860800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rgbClr val="008000"/>
                </a:solidFill>
                <a:latin typeface="+mj-lt"/>
              </a:rPr>
              <a:t>Полярный транспорт ауксина:</a:t>
            </a:r>
          </a:p>
          <a:p>
            <a:r>
              <a:rPr lang="ru-RU" dirty="0">
                <a:latin typeface="+mj-lt"/>
              </a:rPr>
              <a:t>Белки, осуществляющие ввод и вывод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ауксина  из клетки, располагаются полярно на мембране (на определенной стороне).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5508625" y="2060575"/>
            <a:ext cx="3240088" cy="1728788"/>
            <a:chOff x="3474" y="2982"/>
            <a:chExt cx="2041" cy="1089"/>
          </a:xfrm>
        </p:grpSpPr>
        <p:grpSp>
          <p:nvGrpSpPr>
            <p:cNvPr id="32" name="Rounded Rectangle 31"/>
            <p:cNvGrpSpPr>
              <a:grpSpLocks/>
            </p:cNvGrpSpPr>
            <p:nvPr/>
          </p:nvGrpSpPr>
          <p:grpSpPr bwMode="auto">
            <a:xfrm rot="10800000">
              <a:off x="4513" y="3657"/>
              <a:ext cx="846" cy="414"/>
              <a:chOff x="4128" y="3444"/>
              <a:chExt cx="1056" cy="576"/>
            </a:xfrm>
          </p:grpSpPr>
          <p:pic>
            <p:nvPicPr>
              <p:cNvPr id="25608" name="Rounded Rectangle 31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3444"/>
                <a:ext cx="105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4166" y="3491"/>
                <a:ext cx="983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rot="5400000">
              <a:off x="4396" y="3853"/>
              <a:ext cx="327" cy="0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FFFF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5400000">
              <a:off x="5170" y="3872"/>
              <a:ext cx="327" cy="0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FFFF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5400000" flipV="1">
              <a:off x="4556" y="3669"/>
              <a:ext cx="9" cy="36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rot="-5400000" flipH="1" flipV="1">
              <a:off x="5334" y="3662"/>
              <a:ext cx="0" cy="3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3519" y="3663"/>
              <a:ext cx="1040" cy="125"/>
            </a:xfrm>
            <a:custGeom>
              <a:avLst/>
              <a:gdLst>
                <a:gd name="T0" fmla="*/ 1241 w 1241"/>
                <a:gd name="T1" fmla="*/ 143 h 143"/>
                <a:gd name="T2" fmla="*/ 867 w 1241"/>
                <a:gd name="T3" fmla="*/ 0 h 143"/>
                <a:gd name="T4" fmla="*/ 0 w 1241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1" h="143">
                  <a:moveTo>
                    <a:pt x="1241" y="143"/>
                  </a:moveTo>
                  <a:lnTo>
                    <a:pt x="867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474" y="3481"/>
              <a:ext cx="10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99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latin typeface="Comic Sans MS" pitchFamily="66" charset="0"/>
                </a:rPr>
                <a:t>AUX1/LAX</a:t>
              </a:r>
              <a:r>
                <a:rPr lang="ru-RU" sz="1400" b="1">
                  <a:latin typeface="Comic Sans MS" pitchFamily="66" charset="0"/>
                </a:rPr>
                <a:t>1,2,3</a:t>
              </a:r>
            </a:p>
          </p:txBody>
        </p:sp>
        <p:grpSp>
          <p:nvGrpSpPr>
            <p:cNvPr id="29" name="Rounded Rectangle 28"/>
            <p:cNvGrpSpPr>
              <a:grpSpLocks/>
            </p:cNvGrpSpPr>
            <p:nvPr/>
          </p:nvGrpSpPr>
          <p:grpSpPr bwMode="auto">
            <a:xfrm rot="10800000">
              <a:off x="4502" y="3179"/>
              <a:ext cx="866" cy="410"/>
              <a:chOff x="522" y="3444"/>
              <a:chExt cx="1068" cy="576"/>
            </a:xfrm>
          </p:grpSpPr>
          <p:pic>
            <p:nvPicPr>
              <p:cNvPr id="25617" name="Rounded Rectangle 28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" y="3444"/>
                <a:ext cx="1068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auto">
              <a:xfrm>
                <a:off x="566" y="3491"/>
                <a:ext cx="983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rot="5400000">
              <a:off x="4397" y="3373"/>
              <a:ext cx="32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rot="5400000">
              <a:off x="5167" y="3365"/>
              <a:ext cx="32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rot="5400000">
              <a:off x="4518" y="3209"/>
              <a:ext cx="0" cy="3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3565" y="3211"/>
              <a:ext cx="1006" cy="102"/>
            </a:xfrm>
            <a:custGeom>
              <a:avLst/>
              <a:gdLst>
                <a:gd name="T0" fmla="*/ 1241 w 1241"/>
                <a:gd name="T1" fmla="*/ 143 h 143"/>
                <a:gd name="T2" fmla="*/ 867 w 1241"/>
                <a:gd name="T3" fmla="*/ 0 h 143"/>
                <a:gd name="T4" fmla="*/ 0 w 1241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1" h="143">
                  <a:moveTo>
                    <a:pt x="1241" y="143"/>
                  </a:moveTo>
                  <a:lnTo>
                    <a:pt x="867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3701" y="2982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99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PINs</a:t>
              </a:r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50825" y="1052736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99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3300"/>
                </a:solidFill>
                <a:latin typeface="+mj-lt"/>
              </a:rPr>
              <a:t>За формирование локальных максимумов и градиентов ответственен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solidFill>
                  <a:srgbClr val="FF3300"/>
                </a:solidFill>
                <a:latin typeface="+mj-lt"/>
              </a:rPr>
              <a:t>активный транспорт ауксина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6200000" flipH="1">
            <a:off x="8532019" y="2420144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5628" name="TextBox 27"/>
          <p:cNvSpPr txBox="1">
            <a:spLocks noChangeArrowheads="1"/>
          </p:cNvSpPr>
          <p:nvPr/>
        </p:nvSpPr>
        <p:spPr bwMode="auto">
          <a:xfrm>
            <a:off x="323850" y="5013325"/>
            <a:ext cx="82089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rgbClr val="008000"/>
                </a:solidFill>
                <a:latin typeface="+mj-lt"/>
              </a:rPr>
              <a:t>Ауксин регулирует свой транспорт:</a:t>
            </a:r>
          </a:p>
          <a:p>
            <a:pPr algn="just"/>
            <a:r>
              <a:rPr lang="ru-RU" dirty="0">
                <a:latin typeface="+mj-lt"/>
              </a:rPr>
              <a:t>И</a:t>
            </a:r>
            <a:r>
              <a:rPr lang="ru-RU" dirty="0" smtClean="0">
                <a:latin typeface="+mj-lt"/>
              </a:rPr>
              <a:t>звестны </a:t>
            </a:r>
            <a:r>
              <a:rPr lang="ru-RU" dirty="0">
                <a:latin typeface="+mj-lt"/>
              </a:rPr>
              <a:t>механизмы регуляции ауксином синтеза и деградации своих транспортеров. Суммарное действие на активность транспортеров определяется концентрацией ауксина.</a:t>
            </a:r>
          </a:p>
        </p:txBody>
      </p:sp>
    </p:spTree>
    <p:extLst>
      <p:ext uri="{BB962C8B-B14F-4D97-AF65-F5344CB8AC3E}">
        <p14:creationId xmlns:p14="http://schemas.microsoft.com/office/powerpoint/2010/main" val="22782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2708920"/>
            <a:ext cx="5544616" cy="99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077761"/>
            <a:ext cx="4989549" cy="14004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Меристема корня содержит в себе инициальные клетки всех тканей корня.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7664" y="2769664"/>
            <a:ext cx="5234670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332754" y="2170691"/>
            <a:ext cx="907435" cy="1893068"/>
          </a:xfrm>
          <a:custGeom>
            <a:avLst/>
            <a:gdLst>
              <a:gd name="connsiteX0" fmla="*/ 301238 w 843985"/>
              <a:gd name="connsiteY0" fmla="*/ 45906 h 1925963"/>
              <a:gd name="connsiteX1" fmla="*/ 828362 w 843985"/>
              <a:gd name="connsiteY1" fmla="*/ 659092 h 1925963"/>
              <a:gd name="connsiteX2" fmla="*/ 656240 w 843985"/>
              <a:gd name="connsiteY2" fmla="*/ 1767129 h 1925963"/>
              <a:gd name="connsiteX3" fmla="*/ 161388 w 843985"/>
              <a:gd name="connsiteY3" fmla="*/ 1788645 h 1925963"/>
              <a:gd name="connsiteX4" fmla="*/ 24 w 843985"/>
              <a:gd name="connsiteY4" fmla="*/ 540758 h 1925963"/>
              <a:gd name="connsiteX5" fmla="*/ 150631 w 843985"/>
              <a:gd name="connsiteY5" fmla="*/ 99694 h 1925963"/>
              <a:gd name="connsiteX6" fmla="*/ 301238 w 843985"/>
              <a:gd name="connsiteY6" fmla="*/ 45906 h 1925963"/>
              <a:gd name="connsiteX0" fmla="*/ 853832 w 904781"/>
              <a:gd name="connsiteY0" fmla="*/ 61575 h 1890832"/>
              <a:gd name="connsiteX1" fmla="*/ 828506 w 904781"/>
              <a:gd name="connsiteY1" fmla="*/ 623961 h 1890832"/>
              <a:gd name="connsiteX2" fmla="*/ 656384 w 904781"/>
              <a:gd name="connsiteY2" fmla="*/ 1731998 h 1890832"/>
              <a:gd name="connsiteX3" fmla="*/ 161532 w 904781"/>
              <a:gd name="connsiteY3" fmla="*/ 1753514 h 1890832"/>
              <a:gd name="connsiteX4" fmla="*/ 168 w 904781"/>
              <a:gd name="connsiteY4" fmla="*/ 505627 h 1890832"/>
              <a:gd name="connsiteX5" fmla="*/ 150775 w 904781"/>
              <a:gd name="connsiteY5" fmla="*/ 64563 h 1890832"/>
              <a:gd name="connsiteX6" fmla="*/ 853832 w 904781"/>
              <a:gd name="connsiteY6" fmla="*/ 61575 h 1890832"/>
              <a:gd name="connsiteX0" fmla="*/ 900525 w 960882"/>
              <a:gd name="connsiteY0" fmla="*/ 135981 h 1965238"/>
              <a:gd name="connsiteX1" fmla="*/ 875199 w 960882"/>
              <a:gd name="connsiteY1" fmla="*/ 698367 h 1965238"/>
              <a:gd name="connsiteX2" fmla="*/ 703077 w 960882"/>
              <a:gd name="connsiteY2" fmla="*/ 1806404 h 1965238"/>
              <a:gd name="connsiteX3" fmla="*/ 208225 w 960882"/>
              <a:gd name="connsiteY3" fmla="*/ 1827920 h 1965238"/>
              <a:gd name="connsiteX4" fmla="*/ 46861 w 960882"/>
              <a:gd name="connsiteY4" fmla="*/ 580033 h 1965238"/>
              <a:gd name="connsiteX5" fmla="*/ 70468 w 960882"/>
              <a:gd name="connsiteY5" fmla="*/ 31019 h 1965238"/>
              <a:gd name="connsiteX6" fmla="*/ 900525 w 960882"/>
              <a:gd name="connsiteY6" fmla="*/ 135981 h 1965238"/>
              <a:gd name="connsiteX0" fmla="*/ 825573 w 906434"/>
              <a:gd name="connsiteY0" fmla="*/ 80273 h 2004780"/>
              <a:gd name="connsiteX1" fmla="*/ 870097 w 906434"/>
              <a:gd name="connsiteY1" fmla="*/ 737909 h 2004780"/>
              <a:gd name="connsiteX2" fmla="*/ 697975 w 906434"/>
              <a:gd name="connsiteY2" fmla="*/ 1845946 h 2004780"/>
              <a:gd name="connsiteX3" fmla="*/ 203123 w 906434"/>
              <a:gd name="connsiteY3" fmla="*/ 1867462 h 2004780"/>
              <a:gd name="connsiteX4" fmla="*/ 41759 w 906434"/>
              <a:gd name="connsiteY4" fmla="*/ 619575 h 2004780"/>
              <a:gd name="connsiteX5" fmla="*/ 65366 w 906434"/>
              <a:gd name="connsiteY5" fmla="*/ 70561 h 2004780"/>
              <a:gd name="connsiteX6" fmla="*/ 825573 w 906434"/>
              <a:gd name="connsiteY6" fmla="*/ 80273 h 2004780"/>
              <a:gd name="connsiteX0" fmla="*/ 825573 w 906434"/>
              <a:gd name="connsiteY0" fmla="*/ 80273 h 2160222"/>
              <a:gd name="connsiteX1" fmla="*/ 870097 w 906434"/>
              <a:gd name="connsiteY1" fmla="*/ 737909 h 2160222"/>
              <a:gd name="connsiteX2" fmla="*/ 697975 w 906434"/>
              <a:gd name="connsiteY2" fmla="*/ 1845946 h 2160222"/>
              <a:gd name="connsiteX3" fmla="*/ 464295 w 906434"/>
              <a:gd name="connsiteY3" fmla="*/ 2160009 h 2160222"/>
              <a:gd name="connsiteX4" fmla="*/ 203123 w 906434"/>
              <a:gd name="connsiteY4" fmla="*/ 1867462 h 2160222"/>
              <a:gd name="connsiteX5" fmla="*/ 41759 w 906434"/>
              <a:gd name="connsiteY5" fmla="*/ 619575 h 2160222"/>
              <a:gd name="connsiteX6" fmla="*/ 65366 w 906434"/>
              <a:gd name="connsiteY6" fmla="*/ 70561 h 2160222"/>
              <a:gd name="connsiteX7" fmla="*/ 825573 w 906434"/>
              <a:gd name="connsiteY7" fmla="*/ 80273 h 2160222"/>
              <a:gd name="connsiteX0" fmla="*/ 825573 w 906434"/>
              <a:gd name="connsiteY0" fmla="*/ 80273 h 2164081"/>
              <a:gd name="connsiteX1" fmla="*/ 870097 w 906434"/>
              <a:gd name="connsiteY1" fmla="*/ 737909 h 2164081"/>
              <a:gd name="connsiteX2" fmla="*/ 697975 w 906434"/>
              <a:gd name="connsiteY2" fmla="*/ 1845946 h 2164081"/>
              <a:gd name="connsiteX3" fmla="*/ 464295 w 906434"/>
              <a:gd name="connsiteY3" fmla="*/ 2160009 h 2164081"/>
              <a:gd name="connsiteX4" fmla="*/ 185870 w 906434"/>
              <a:gd name="connsiteY4" fmla="*/ 1686307 h 2164081"/>
              <a:gd name="connsiteX5" fmla="*/ 41759 w 906434"/>
              <a:gd name="connsiteY5" fmla="*/ 619575 h 2164081"/>
              <a:gd name="connsiteX6" fmla="*/ 65366 w 906434"/>
              <a:gd name="connsiteY6" fmla="*/ 70561 h 2164081"/>
              <a:gd name="connsiteX7" fmla="*/ 825573 w 906434"/>
              <a:gd name="connsiteY7" fmla="*/ 80273 h 2164081"/>
              <a:gd name="connsiteX0" fmla="*/ 825573 w 906434"/>
              <a:gd name="connsiteY0" fmla="*/ 80273 h 1953477"/>
              <a:gd name="connsiteX1" fmla="*/ 870097 w 906434"/>
              <a:gd name="connsiteY1" fmla="*/ 737909 h 1953477"/>
              <a:gd name="connsiteX2" fmla="*/ 697975 w 906434"/>
              <a:gd name="connsiteY2" fmla="*/ 1845946 h 1953477"/>
              <a:gd name="connsiteX3" fmla="*/ 429790 w 906434"/>
              <a:gd name="connsiteY3" fmla="*/ 1892591 h 1953477"/>
              <a:gd name="connsiteX4" fmla="*/ 185870 w 906434"/>
              <a:gd name="connsiteY4" fmla="*/ 1686307 h 1953477"/>
              <a:gd name="connsiteX5" fmla="*/ 41759 w 906434"/>
              <a:gd name="connsiteY5" fmla="*/ 619575 h 1953477"/>
              <a:gd name="connsiteX6" fmla="*/ 65366 w 906434"/>
              <a:gd name="connsiteY6" fmla="*/ 70561 h 1953477"/>
              <a:gd name="connsiteX7" fmla="*/ 825573 w 906434"/>
              <a:gd name="connsiteY7" fmla="*/ 80273 h 1953477"/>
              <a:gd name="connsiteX0" fmla="*/ 825573 w 902549"/>
              <a:gd name="connsiteY0" fmla="*/ 80273 h 1892622"/>
              <a:gd name="connsiteX1" fmla="*/ 870097 w 902549"/>
              <a:gd name="connsiteY1" fmla="*/ 737909 h 1892622"/>
              <a:gd name="connsiteX2" fmla="*/ 766986 w 902549"/>
              <a:gd name="connsiteY2" fmla="*/ 1690671 h 1892622"/>
              <a:gd name="connsiteX3" fmla="*/ 429790 w 902549"/>
              <a:gd name="connsiteY3" fmla="*/ 1892591 h 1892622"/>
              <a:gd name="connsiteX4" fmla="*/ 185870 w 902549"/>
              <a:gd name="connsiteY4" fmla="*/ 1686307 h 1892622"/>
              <a:gd name="connsiteX5" fmla="*/ 41759 w 902549"/>
              <a:gd name="connsiteY5" fmla="*/ 619575 h 1892622"/>
              <a:gd name="connsiteX6" fmla="*/ 65366 w 902549"/>
              <a:gd name="connsiteY6" fmla="*/ 70561 h 1892622"/>
              <a:gd name="connsiteX7" fmla="*/ 825573 w 902549"/>
              <a:gd name="connsiteY7" fmla="*/ 80273 h 1892622"/>
              <a:gd name="connsiteX0" fmla="*/ 825573 w 907435"/>
              <a:gd name="connsiteY0" fmla="*/ 80273 h 1893068"/>
              <a:gd name="connsiteX1" fmla="*/ 870097 w 907435"/>
              <a:gd name="connsiteY1" fmla="*/ 737909 h 1893068"/>
              <a:gd name="connsiteX2" fmla="*/ 680722 w 907435"/>
              <a:gd name="connsiteY2" fmla="*/ 1673419 h 1893068"/>
              <a:gd name="connsiteX3" fmla="*/ 429790 w 907435"/>
              <a:gd name="connsiteY3" fmla="*/ 1892591 h 1893068"/>
              <a:gd name="connsiteX4" fmla="*/ 185870 w 907435"/>
              <a:gd name="connsiteY4" fmla="*/ 1686307 h 1893068"/>
              <a:gd name="connsiteX5" fmla="*/ 41759 w 907435"/>
              <a:gd name="connsiteY5" fmla="*/ 619575 h 1893068"/>
              <a:gd name="connsiteX6" fmla="*/ 65366 w 907435"/>
              <a:gd name="connsiteY6" fmla="*/ 70561 h 1893068"/>
              <a:gd name="connsiteX7" fmla="*/ 825573 w 907435"/>
              <a:gd name="connsiteY7" fmla="*/ 80273 h 189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435" h="1893068">
                <a:moveTo>
                  <a:pt x="825573" y="80273"/>
                </a:moveTo>
                <a:cubicBezTo>
                  <a:pt x="959695" y="191498"/>
                  <a:pt x="894239" y="472385"/>
                  <a:pt x="870097" y="737909"/>
                </a:cubicBezTo>
                <a:cubicBezTo>
                  <a:pt x="845955" y="1003433"/>
                  <a:pt x="754107" y="1480972"/>
                  <a:pt x="680722" y="1673419"/>
                </a:cubicBezTo>
                <a:cubicBezTo>
                  <a:pt x="607338" y="1865866"/>
                  <a:pt x="512265" y="1890443"/>
                  <a:pt x="429790" y="1892591"/>
                </a:cubicBezTo>
                <a:cubicBezTo>
                  <a:pt x="347315" y="1894739"/>
                  <a:pt x="250542" y="1898476"/>
                  <a:pt x="185870" y="1686307"/>
                </a:cubicBezTo>
                <a:cubicBezTo>
                  <a:pt x="121198" y="1474138"/>
                  <a:pt x="43552" y="901067"/>
                  <a:pt x="41759" y="619575"/>
                </a:cubicBezTo>
                <a:cubicBezTo>
                  <a:pt x="39966" y="338083"/>
                  <a:pt x="-65270" y="160445"/>
                  <a:pt x="65366" y="70561"/>
                </a:cubicBezTo>
                <a:cubicBezTo>
                  <a:pt x="196002" y="-19323"/>
                  <a:pt x="691451" y="-30952"/>
                  <a:pt x="825573" y="8027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12091" y="2672568"/>
            <a:ext cx="3745139" cy="1910067"/>
            <a:chOff x="755576" y="2227750"/>
            <a:chExt cx="3745139" cy="1910067"/>
          </a:xfrm>
        </p:grpSpPr>
        <p:pic>
          <p:nvPicPr>
            <p:cNvPr id="13" name="Picture 2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363786"/>
              <a:ext cx="1869707" cy="17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Группа 13"/>
            <p:cNvGrpSpPr/>
            <p:nvPr/>
          </p:nvGrpSpPr>
          <p:grpSpPr>
            <a:xfrm>
              <a:off x="2697790" y="2227750"/>
              <a:ext cx="1802925" cy="1618431"/>
              <a:chOff x="6352292" y="2571016"/>
              <a:chExt cx="1802925" cy="1618431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352303" y="2571016"/>
                <a:ext cx="1687987" cy="604718"/>
                <a:chOff x="7645400" y="9751572"/>
                <a:chExt cx="2097833" cy="855907"/>
              </a:xfrm>
            </p:grpSpPr>
            <p:sp>
              <p:nvSpPr>
                <p:cNvPr id="25" name="TextBox 24"/>
                <p:cNvSpPr txBox="1"/>
                <p:nvPr/>
              </p:nvSpPr>
              <p:spPr bwMode="auto">
                <a:xfrm>
                  <a:off x="8005430" y="9751572"/>
                  <a:ext cx="1737803" cy="85590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rPr>
                    <a:t>Инициали</a:t>
                  </a:r>
                  <a:endPara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endParaRPr>
                </a:p>
                <a:p>
                  <a:pPr>
                    <a:defRPr/>
                  </a:pPr>
                  <a:r>
                    <a:rPr lang="ru-RU" sz="14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rPr>
                    <a:t>протофлоэмы</a:t>
                  </a:r>
                  <a:endPara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 bwMode="auto">
                <a:xfrm>
                  <a:off x="7645400" y="9972923"/>
                  <a:ext cx="215900" cy="287337"/>
                </a:xfrm>
                <a:prstGeom prst="roundRect">
                  <a:avLst/>
                </a:prstGeom>
                <a:solidFill>
                  <a:srgbClr val="00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6352292" y="3584729"/>
                <a:ext cx="1802925" cy="604718"/>
                <a:chOff x="7644879" y="9751028"/>
                <a:chExt cx="2225494" cy="855904"/>
              </a:xfrm>
            </p:grpSpPr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8003338" y="9751028"/>
                  <a:ext cx="1867035" cy="8559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+mn-cs"/>
                    </a:rPr>
                    <a:t>Инициали</a:t>
                  </a:r>
                  <a:endParaRPr lang="ru-RU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+mn-cs"/>
                  </a:endParaRPr>
                </a:p>
                <a:p>
                  <a:pPr>
                    <a:defRPr/>
                  </a:pPr>
                  <a:r>
                    <a:rPr lang="ru-RU" sz="14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+mn-cs"/>
                    </a:rPr>
                    <a:t>протоксилемы</a:t>
                  </a:r>
                  <a:endPara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4" name="Скругленный прямоугольник 23"/>
                <p:cNvSpPr/>
                <p:nvPr/>
              </p:nvSpPr>
              <p:spPr bwMode="auto">
                <a:xfrm>
                  <a:off x="7644879" y="9972378"/>
                  <a:ext cx="215900" cy="287337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358699" y="3209772"/>
                <a:ext cx="1450254" cy="355717"/>
                <a:chOff x="7644879" y="9433053"/>
                <a:chExt cx="1790167" cy="503475"/>
              </a:xfrm>
            </p:grpSpPr>
            <p:sp>
              <p:nvSpPr>
                <p:cNvPr id="21" name="TextBox 20"/>
                <p:cNvSpPr txBox="1"/>
                <p:nvPr/>
              </p:nvSpPr>
              <p:spPr bwMode="auto">
                <a:xfrm>
                  <a:off x="7984210" y="9433053"/>
                  <a:ext cx="1450836" cy="5034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rPr>
                    <a:t>прокамбий</a:t>
                  </a:r>
                  <a:endParaRPr lang="ru-RU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 bwMode="auto">
                <a:xfrm>
                  <a:off x="7644879" y="9540330"/>
                  <a:ext cx="215900" cy="288925"/>
                </a:xfrm>
                <a:prstGeom prst="roundRect">
                  <a:avLst/>
                </a:prstGeom>
                <a:solidFill>
                  <a:srgbClr val="4739FB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20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Инициальные клетки сосудистой системы корня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i="1" dirty="0" err="1">
                <a:solidFill>
                  <a:srgbClr val="C00000"/>
                </a:solidFill>
              </a:rPr>
              <a:t>Arabidopsis</a:t>
            </a: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thaliana</a:t>
            </a:r>
            <a:r>
              <a:rPr lang="ru-RU" sz="3600" i="1" dirty="0">
                <a:solidFill>
                  <a:srgbClr val="C00000"/>
                </a:solidFill>
              </a:rPr>
              <a:t> L.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456" y="471536"/>
            <a:ext cx="7776759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Полярный транспорт ауксина в сосудистой системе </a:t>
            </a:r>
            <a:r>
              <a:rPr lang="en-US" sz="3600" i="1" dirty="0">
                <a:solidFill>
                  <a:srgbClr val="C00000"/>
                </a:solidFill>
              </a:rPr>
              <a:t>A</a:t>
            </a:r>
            <a:r>
              <a:rPr lang="ru-RU" sz="3600" i="1" dirty="0">
                <a:solidFill>
                  <a:srgbClr val="C00000"/>
                </a:solidFill>
              </a:rPr>
              <a:t>.</a:t>
            </a:r>
            <a:r>
              <a:rPr lang="en-US" sz="3600" i="1" dirty="0">
                <a:solidFill>
                  <a:srgbClr val="C00000"/>
                </a:solidFill>
              </a:rPr>
              <a:t>thaliana</a:t>
            </a:r>
            <a:endParaRPr lang="ru-RU" sz="3600" i="1" dirty="0">
              <a:solidFill>
                <a:srgbClr val="C0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1975172"/>
            <a:ext cx="3957303" cy="4141503"/>
            <a:chOff x="4974136" y="2274361"/>
            <a:chExt cx="3957303" cy="414150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985605" y="2274361"/>
              <a:ext cx="3945834" cy="3094006"/>
              <a:chOff x="5303565" y="3263693"/>
              <a:chExt cx="3945834" cy="3094006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6167089" y="4127789"/>
                <a:ext cx="624398" cy="1552318"/>
                <a:chOff x="5258039" y="3333020"/>
                <a:chExt cx="1035475" cy="2349366"/>
              </a:xfrm>
            </p:grpSpPr>
            <p:pic>
              <p:nvPicPr>
                <p:cNvPr id="2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8039" y="3333020"/>
                  <a:ext cx="1035475" cy="1917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9" name="Группа 28"/>
                <p:cNvGrpSpPr/>
                <p:nvPr/>
              </p:nvGrpSpPr>
              <p:grpSpPr>
                <a:xfrm>
                  <a:off x="5431269" y="4530842"/>
                  <a:ext cx="701299" cy="1151544"/>
                  <a:chOff x="5431269" y="4530842"/>
                  <a:chExt cx="701299" cy="1151544"/>
                </a:xfrm>
              </p:grpSpPr>
              <p:grpSp>
                <p:nvGrpSpPr>
                  <p:cNvPr id="30" name="Группа 15"/>
                  <p:cNvGrpSpPr/>
                  <p:nvPr/>
                </p:nvGrpSpPr>
                <p:grpSpPr>
                  <a:xfrm rot="10516582">
                    <a:off x="5431269" y="4861602"/>
                    <a:ext cx="701299" cy="316543"/>
                    <a:chOff x="506182" y="2909064"/>
                    <a:chExt cx="701299" cy="316543"/>
                  </a:xfrm>
                </p:grpSpPr>
                <p:sp>
                  <p:nvSpPr>
                    <p:cNvPr id="33" name="Овал 32"/>
                    <p:cNvSpPr/>
                    <p:nvPr/>
                  </p:nvSpPr>
                  <p:spPr>
                    <a:xfrm rot="196666">
                      <a:off x="506182" y="2987580"/>
                      <a:ext cx="216023" cy="14401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2700000">
                        <a:rot lat="3569312" lon="1381013" rev="4547797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Овал 33"/>
                    <p:cNvSpPr/>
                    <p:nvPr/>
                  </p:nvSpPr>
                  <p:spPr>
                    <a:xfrm rot="14242391">
                      <a:off x="1030004" y="3048131"/>
                      <a:ext cx="197149" cy="15780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2700000">
                        <a:rot lat="18119570" lon="2042607" rev="18725582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Овал 34"/>
                    <p:cNvSpPr/>
                    <p:nvPr/>
                  </p:nvSpPr>
                  <p:spPr>
                    <a:xfrm rot="10800000">
                      <a:off x="790247" y="2909064"/>
                      <a:ext cx="216024" cy="14401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3000000">
                        <a:rot lat="18182854" lon="2164152" rev="19674236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1" name="Выгнутая вправо стрелка 30"/>
                  <p:cNvSpPr/>
                  <p:nvPr/>
                </p:nvSpPr>
                <p:spPr>
                  <a:xfrm rot="756431">
                    <a:off x="5618097" y="4897617"/>
                    <a:ext cx="331334" cy="784769"/>
                  </a:xfrm>
                  <a:prstGeom prst="curvedLeftArrow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440019" y="4530842"/>
                    <a:ext cx="615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InflateBottom">
                      <a:avLst/>
                    </a:prstTxWarp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PIN</a:t>
                    </a:r>
                    <a:endParaRPr lang="ru-RU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</p:grpSp>
          </p:grp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23272" y="4150571"/>
                <a:ext cx="624398" cy="1215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Группа 26"/>
              <p:cNvGrpSpPr/>
              <p:nvPr/>
            </p:nvGrpSpPr>
            <p:grpSpPr>
              <a:xfrm>
                <a:off x="7970384" y="4212883"/>
                <a:ext cx="357813" cy="112285"/>
                <a:chOff x="1863640" y="3527274"/>
                <a:chExt cx="593383" cy="177085"/>
              </a:xfrm>
            </p:grpSpPr>
            <p:sp>
              <p:nvSpPr>
                <p:cNvPr id="25" name="Скругленный прямоугольник 24"/>
                <p:cNvSpPr/>
                <p:nvPr/>
              </p:nvSpPr>
              <p:spPr>
                <a:xfrm rot="8508255">
                  <a:off x="2305769" y="3528999"/>
                  <a:ext cx="151254" cy="175360"/>
                </a:xfrm>
                <a:prstGeom prst="roundRect">
                  <a:avLst/>
                </a:prstGeom>
                <a:solidFill>
                  <a:srgbClr val="4739FB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cene3d>
                  <a:camera prst="perspectiveFront" fov="2700000">
                    <a:rot lat="21181683" lon="16631263" rev="1409365"/>
                  </a:camera>
                  <a:lightRig rig="soft" dir="t">
                    <a:rot lat="0" lon="0" rev="0"/>
                  </a:lightRig>
                </a:scene3d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 rot="2769609">
                  <a:off x="1875693" y="3528607"/>
                  <a:ext cx="151254" cy="175360"/>
                </a:xfrm>
                <a:prstGeom prst="roundRect">
                  <a:avLst/>
                </a:prstGeom>
                <a:solidFill>
                  <a:srgbClr val="4739FB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cene3d>
                  <a:camera prst="perspectiveFront" fov="3300000">
                    <a:rot lat="844201" lon="17725018" rev="20336044"/>
                  </a:camera>
                  <a:lightRig rig="soft" dir="t">
                    <a:rot lat="0" lon="0" rev="0"/>
                  </a:lightRig>
                </a:scene3d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 rot="4148270">
                  <a:off x="2084957" y="3515221"/>
                  <a:ext cx="151254" cy="175360"/>
                </a:xfrm>
                <a:prstGeom prst="roundRect">
                  <a:avLst/>
                </a:prstGeom>
                <a:solidFill>
                  <a:srgbClr val="4739FB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cene3d>
                  <a:camera prst="perspectiveFront" fov="3300000">
                    <a:rot lat="99730" lon="18318089" rev="20457419"/>
                  </a:camera>
                  <a:lightRig rig="soft" dir="t">
                    <a:rot lat="0" lon="0" rev="0"/>
                  </a:lightRig>
                </a:scene3d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" name="Выгнутая вправо стрелка 15"/>
              <p:cNvSpPr/>
              <p:nvPr/>
            </p:nvSpPr>
            <p:spPr>
              <a:xfrm rot="682805">
                <a:off x="8085099" y="3924845"/>
                <a:ext cx="199796" cy="497601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407700">
                <a:off x="7927552" y="4555687"/>
                <a:ext cx="415840" cy="23418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sz="1400" b="1" dirty="0" smtClean="0">
                    <a:solidFill>
                      <a:srgbClr val="4739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AUX</a:t>
                </a:r>
                <a:endParaRPr lang="ru-RU" sz="1400" b="1" dirty="0">
                  <a:solidFill>
                    <a:srgbClr val="4739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7929793" y="4944816"/>
                <a:ext cx="416060" cy="734915"/>
                <a:chOff x="5261006" y="4569626"/>
                <a:chExt cx="689976" cy="1159037"/>
              </a:xfrm>
            </p:grpSpPr>
            <p:grpSp>
              <p:nvGrpSpPr>
                <p:cNvPr id="19" name="Группа 15"/>
                <p:cNvGrpSpPr/>
                <p:nvPr/>
              </p:nvGrpSpPr>
              <p:grpSpPr>
                <a:xfrm rot="10516582">
                  <a:off x="5261006" y="4871134"/>
                  <a:ext cx="689976" cy="305633"/>
                  <a:chOff x="687508" y="2924944"/>
                  <a:chExt cx="689976" cy="305633"/>
                </a:xfrm>
              </p:grpSpPr>
              <p:sp>
                <p:nvSpPr>
                  <p:cNvPr id="22" name="Овал 21"/>
                  <p:cNvSpPr/>
                  <p:nvPr/>
                </p:nvSpPr>
                <p:spPr>
                  <a:xfrm rot="196666">
                    <a:off x="687508" y="3003011"/>
                    <a:ext cx="216024" cy="14401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27000" dist="38100" dir="2700000" algn="ctr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2700000">
                      <a:rot lat="3569312" lon="1381013" rev="4547797"/>
                    </a:camera>
                    <a:lightRig rig="soft" dir="t">
                      <a:rot lat="0" lon="0" rev="0"/>
                    </a:lightRig>
                  </a:scene3d>
                  <a:sp3d prstMaterial="translucentPowder">
                    <a:bevelT w="2032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Овал 22"/>
                  <p:cNvSpPr/>
                  <p:nvPr/>
                </p:nvSpPr>
                <p:spPr>
                  <a:xfrm rot="13842281">
                    <a:off x="1199046" y="3052139"/>
                    <a:ext cx="205440" cy="15143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27000" dist="38100" dir="2700000" algn="ctr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2700000">
                      <a:rot lat="18119570" lon="2042607" rev="18725582"/>
                    </a:camera>
                    <a:lightRig rig="soft" dir="t">
                      <a:rot lat="0" lon="0" rev="0"/>
                    </a:lightRig>
                  </a:scene3d>
                  <a:sp3d prstMaterial="translucentPowder">
                    <a:bevelT w="2032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 rot="10800000">
                    <a:off x="971600" y="2924944"/>
                    <a:ext cx="216024" cy="14401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27000" dist="38100" dir="2700000" algn="ctr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3000000">
                      <a:rot lat="18182854" lon="2164152" rev="19674236"/>
                    </a:camera>
                    <a:lightRig rig="soft" dir="t">
                      <a:rot lat="0" lon="0" rev="0"/>
                    </a:lightRig>
                  </a:scene3d>
                  <a:sp3d prstMaterial="translucentPowder">
                    <a:bevelT w="2032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" name="Выгнутая вправо стрелка 19"/>
                <p:cNvSpPr/>
                <p:nvPr/>
              </p:nvSpPr>
              <p:spPr>
                <a:xfrm rot="756431">
                  <a:off x="5445737" y="4943895"/>
                  <a:ext cx="331334" cy="784768"/>
                </a:xfrm>
                <a:prstGeom prst="curved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266333" y="4569626"/>
                  <a:ext cx="615874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InflateBottom">
                    <a:avLst/>
                  </a:prstTxWarp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PIN</a:t>
                  </a:r>
                  <a:endParaRPr lang="ru-RU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591025" y="3263693"/>
                <a:ext cx="36583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Arial" pitchFamily="34" charset="0"/>
                    <a:cs typeface="Arial" pitchFamily="34" charset="0"/>
                  </a:rPr>
                  <a:t>Полярный транспорт ауксина в </a:t>
                </a:r>
              </a:p>
              <a:p>
                <a:r>
                  <a:rPr lang="ru-RU" dirty="0">
                    <a:latin typeface="Arial" pitchFamily="34" charset="0"/>
                    <a:cs typeface="Arial" pitchFamily="34" charset="0"/>
                  </a:rPr>
                  <a:t>сосудистых  клетках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03565" y="5711368"/>
                <a:ext cx="1923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>
                    <a:latin typeface="Arial" pitchFamily="34" charset="0"/>
                    <a:cs typeface="Arial" pitchFamily="34" charset="0"/>
                  </a:rPr>
                  <a:t>Протоксилема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 и</a:t>
                </a:r>
              </a:p>
              <a:p>
                <a:r>
                  <a:rPr lang="ru-RU" dirty="0">
                    <a:latin typeface="Arial" pitchFamily="34" charset="0"/>
                    <a:cs typeface="Arial" pitchFamily="34" charset="0"/>
                  </a:rPr>
                  <a:t>прокамбий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17182" y="5710616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>
                    <a:latin typeface="Arial" pitchFamily="34" charset="0"/>
                    <a:cs typeface="Arial" pitchFamily="34" charset="0"/>
                  </a:rPr>
                  <a:t>Протофлоэма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7245653" y="4487829"/>
                <a:ext cx="193683" cy="174161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99465" y="3839757"/>
                <a:ext cx="10294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Поток</a:t>
                </a:r>
              </a:p>
              <a:p>
                <a:pPr algn="ctr"/>
                <a:r>
                  <a: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ауксина</a:t>
                </a:r>
                <a:endParaRPr lang="ru-RU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974136" y="5492534"/>
              <a:ext cx="3219279" cy="92333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Концентрация в клетках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белков транспортеров </a:t>
              </a:r>
            </a:p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уксина зависит от его дозы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956474" y="2054722"/>
            <a:ext cx="3779978" cy="3534274"/>
            <a:chOff x="703055" y="2225456"/>
            <a:chExt cx="3779978" cy="353427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20319" y="4368227"/>
              <a:ext cx="3662714" cy="1391503"/>
              <a:chOff x="1148158" y="4697350"/>
              <a:chExt cx="3662714" cy="1391503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1187114" y="4725144"/>
                <a:ext cx="216024" cy="288032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1148158" y="5296765"/>
                <a:ext cx="216024" cy="28803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1148158" y="5800821"/>
                <a:ext cx="216024" cy="288032"/>
              </a:xfrm>
              <a:prstGeom prst="roundRect">
                <a:avLst/>
              </a:prstGeom>
              <a:solidFill>
                <a:srgbClr val="4739FB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18893" y="4697350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AUX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PIN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450657" y="5215465"/>
                <a:ext cx="336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высокая концентрация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PIN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55406" y="5713840"/>
                <a:ext cx="325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низкая концентрация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PIN</a:t>
                </a:r>
                <a:r>
                  <a:rPr lang="ru-RU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03055" y="2225456"/>
              <a:ext cx="3745139" cy="2033652"/>
              <a:chOff x="755576" y="2227750"/>
              <a:chExt cx="3745139" cy="2033652"/>
            </a:xfrm>
          </p:grpSpPr>
          <p:pic>
            <p:nvPicPr>
              <p:cNvPr id="47" name="Picture 2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576" y="2363786"/>
                <a:ext cx="1869707" cy="17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" name="Группа 47"/>
              <p:cNvGrpSpPr/>
              <p:nvPr/>
            </p:nvGrpSpPr>
            <p:grpSpPr>
              <a:xfrm>
                <a:off x="2697790" y="2227750"/>
                <a:ext cx="1802925" cy="2033652"/>
                <a:chOff x="6352292" y="2571016"/>
                <a:chExt cx="1802925" cy="2033652"/>
              </a:xfrm>
            </p:grpSpPr>
            <p:grpSp>
              <p:nvGrpSpPr>
                <p:cNvPr id="49" name="Группа 48"/>
                <p:cNvGrpSpPr/>
                <p:nvPr/>
              </p:nvGrpSpPr>
              <p:grpSpPr>
                <a:xfrm>
                  <a:off x="6352303" y="2571016"/>
                  <a:ext cx="1687987" cy="604718"/>
                  <a:chOff x="7645400" y="9751572"/>
                  <a:chExt cx="2097833" cy="855907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 bwMode="auto">
                  <a:xfrm>
                    <a:off x="8005430" y="9751572"/>
                    <a:ext cx="1737803" cy="85590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b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rPr>
                      <a:t>Инициали</a:t>
                    </a:r>
                    <a:endParaRPr 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endParaRPr>
                  </a:p>
                  <a:p>
                    <a:pPr>
                      <a:defRPr/>
                    </a:pPr>
                    <a:r>
                      <a:rPr lang="ru-RU" sz="1400" b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rPr>
                      <a:t>протофлоэмы</a:t>
                    </a:r>
                    <a:endParaRPr 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6" name="Скругленный прямоугольник 65"/>
                  <p:cNvSpPr/>
                  <p:nvPr/>
                </p:nvSpPr>
                <p:spPr bwMode="auto">
                  <a:xfrm>
                    <a:off x="7645400" y="9972923"/>
                    <a:ext cx="215900" cy="287337"/>
                  </a:xfrm>
                  <a:prstGeom prst="round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6" name="Группа 55"/>
                <p:cNvGrpSpPr/>
                <p:nvPr/>
              </p:nvGrpSpPr>
              <p:grpSpPr>
                <a:xfrm>
                  <a:off x="6352292" y="3584729"/>
                  <a:ext cx="1802925" cy="604718"/>
                  <a:chOff x="7644879" y="9751028"/>
                  <a:chExt cx="2225494" cy="855904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 bwMode="auto">
                  <a:xfrm>
                    <a:off x="8003338" y="9751028"/>
                    <a:ext cx="1867035" cy="85590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b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+mn-cs"/>
                      </a:rPr>
                      <a:t>Инициали</a:t>
                    </a:r>
                    <a:endParaRPr lang="ru-RU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+mn-cs"/>
                    </a:endParaRPr>
                  </a:p>
                  <a:p>
                    <a:pPr>
                      <a:defRPr/>
                    </a:pPr>
                    <a:r>
                      <a:rPr lang="ru-RU" sz="1400" b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+mn-cs"/>
                      </a:rPr>
                      <a:t>протоксилемы</a:t>
                    </a:r>
                    <a:endParaRPr 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64" name="Скругленный прямоугольник 63"/>
                  <p:cNvSpPr/>
                  <p:nvPr/>
                </p:nvSpPr>
                <p:spPr bwMode="auto">
                  <a:xfrm>
                    <a:off x="7644879" y="9972378"/>
                    <a:ext cx="215900" cy="287337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7" name="Группа 56"/>
                <p:cNvGrpSpPr/>
                <p:nvPr/>
              </p:nvGrpSpPr>
              <p:grpSpPr>
                <a:xfrm>
                  <a:off x="6358699" y="3209772"/>
                  <a:ext cx="1450254" cy="355717"/>
                  <a:chOff x="7644879" y="9433053"/>
                  <a:chExt cx="1790167" cy="50347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 bwMode="auto">
                  <a:xfrm>
                    <a:off x="7984210" y="9433053"/>
                    <a:ext cx="1450836" cy="5034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rPr>
                      <a:t>прокамбий</a:t>
                    </a:r>
                    <a:endParaRPr 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2" name="Скругленный прямоугольник 61"/>
                  <p:cNvSpPr/>
                  <p:nvPr/>
                </p:nvSpPr>
                <p:spPr bwMode="auto">
                  <a:xfrm>
                    <a:off x="7644879" y="9540330"/>
                    <a:ext cx="215900" cy="288925"/>
                  </a:xfrm>
                  <a:prstGeom prst="roundRect">
                    <a:avLst/>
                  </a:prstGeom>
                  <a:solidFill>
                    <a:srgbClr val="4739FB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58" name="Группа 57"/>
                <p:cNvGrpSpPr/>
                <p:nvPr/>
              </p:nvGrpSpPr>
              <p:grpSpPr>
                <a:xfrm>
                  <a:off x="6352874" y="4248951"/>
                  <a:ext cx="1309543" cy="355717"/>
                  <a:chOff x="7645400" y="10368637"/>
                  <a:chExt cx="1616473" cy="503475"/>
                </a:xfrm>
              </p:grpSpPr>
              <p:sp>
                <p:nvSpPr>
                  <p:cNvPr id="59" name="Скругленный прямоугольник 58"/>
                  <p:cNvSpPr/>
                  <p:nvPr/>
                </p:nvSpPr>
                <p:spPr bwMode="auto">
                  <a:xfrm>
                    <a:off x="7645400" y="10475913"/>
                    <a:ext cx="215900" cy="288925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 bwMode="auto">
                  <a:xfrm>
                    <a:off x="7975206" y="10368637"/>
                    <a:ext cx="1286667" cy="5034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+mn-cs"/>
                      </a:rPr>
                      <a:t>перицикл</a:t>
                    </a:r>
                    <a:endParaRPr lang="ru-RU" sz="1400" b="1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261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Математическое </a:t>
            </a:r>
            <a:r>
              <a:rPr lang="ru-RU" sz="3200" dirty="0">
                <a:solidFill>
                  <a:srgbClr val="C00000"/>
                </a:solidFill>
              </a:rPr>
              <a:t>моделирование транспорта </a:t>
            </a:r>
            <a:r>
              <a:rPr lang="ru-RU" sz="3200" dirty="0" smtClean="0">
                <a:solidFill>
                  <a:srgbClr val="C00000"/>
                </a:solidFill>
              </a:rPr>
              <a:t>ауксина в корне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3594" r="41237" b="4079"/>
          <a:stretch/>
        </p:blipFill>
        <p:spPr bwMode="auto">
          <a:xfrm>
            <a:off x="3027670" y="2306978"/>
            <a:ext cx="2771800" cy="128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19910"/>
            <a:ext cx="531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Математическая модель транспорта ауксина вдоль центральной оси кончика корня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Mironova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2010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/>
          <a:stretch/>
        </p:blipFill>
        <p:spPr bwMode="auto">
          <a:xfrm>
            <a:off x="5930798" y="2492896"/>
            <a:ext cx="3213202" cy="38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/>
          <a:stretch/>
        </p:blipFill>
        <p:spPr bwMode="auto">
          <a:xfrm>
            <a:off x="416525" y="2227435"/>
            <a:ext cx="2492996" cy="17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1660647"/>
            <a:ext cx="3160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модели качественно совпадает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экспериментально-наблюдаемым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распределением ауксина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04500" y="1642931"/>
            <a:ext cx="80842" cy="511256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047" y="4395787"/>
            <a:ext cx="53172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Ограничения модели:</a:t>
            </a: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Отсутствует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апопласт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между клетками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Нельзя описать раздельно активный приток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AUX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и отток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(PIN)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ауксина для одной клетке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Нельзя исследовать динамику распределения ауксина в</a:t>
            </a:r>
          </a:p>
          <a:p>
            <a:pPr algn="just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инициалях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протофлоэмы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так как там присутствует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AUX1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0196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Цели и 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6438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/>
              <a:t>Целью настоящей работы является: исследование механизмов транспорта ауксина в апикальной меристеме корня и в инициальных клетках сосудистой системы корня методами математического моделирования</a:t>
            </a:r>
            <a:r>
              <a:rPr lang="ru-RU" sz="2900" dirty="0" smtClean="0"/>
              <a:t>.</a:t>
            </a:r>
          </a:p>
          <a:p>
            <a:pPr algn="just"/>
            <a:endParaRPr lang="ru-RU" sz="2900" dirty="0"/>
          </a:p>
          <a:p>
            <a:pPr algn="just"/>
            <a:r>
              <a:rPr lang="ru-RU" sz="2900" dirty="0"/>
              <a:t>Для достижения этих целей решались следующие задачи</a:t>
            </a:r>
            <a:r>
              <a:rPr lang="ru-RU" sz="2900" dirty="0" smtClean="0"/>
              <a:t>:</a:t>
            </a:r>
          </a:p>
          <a:p>
            <a:pPr algn="just"/>
            <a:endParaRPr lang="ru-RU" dirty="0"/>
          </a:p>
          <a:p>
            <a:pPr marL="624078" lvl="0" indent="-514350" algn="just">
              <a:buFont typeface="+mj-lt"/>
              <a:buAutoNum type="arabicPeriod"/>
            </a:pPr>
            <a:r>
              <a:rPr lang="ru-RU" sz="2900" dirty="0"/>
              <a:t>Разработка математических моделей транспорта ауксина в клетках </a:t>
            </a:r>
            <a:r>
              <a:rPr lang="ru-RU" sz="2900" dirty="0" err="1"/>
              <a:t>меристематической</a:t>
            </a:r>
            <a:r>
              <a:rPr lang="ru-RU" sz="2900" dirty="0"/>
              <a:t> зоны корня </a:t>
            </a:r>
            <a:r>
              <a:rPr lang="ru-RU" sz="2900" i="1" dirty="0" err="1"/>
              <a:t>Arabidopsis</a:t>
            </a:r>
            <a:r>
              <a:rPr lang="ru-RU" sz="2900" i="1" dirty="0"/>
              <a:t> </a:t>
            </a:r>
            <a:r>
              <a:rPr lang="ru-RU" sz="2900" i="1" dirty="0" err="1"/>
              <a:t>thaliana</a:t>
            </a:r>
            <a:r>
              <a:rPr lang="ru-RU" sz="2900" dirty="0"/>
              <a:t> и его распределения, как вдоль оси центрального цилиндра корня растения, так и на его поперечном срезе.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2900" dirty="0"/>
              <a:t>Численное исследование механизмов формирования паттерна ауксина при самоорганизации и поддержании апикальной меристемы корня </a:t>
            </a:r>
            <a:r>
              <a:rPr lang="ru-RU" sz="2900" i="1" dirty="0" err="1"/>
              <a:t>Arabidopsis</a:t>
            </a:r>
            <a:r>
              <a:rPr lang="ru-RU" sz="2900" i="1" dirty="0"/>
              <a:t> </a:t>
            </a:r>
            <a:r>
              <a:rPr lang="ru-RU" sz="2900" i="1" dirty="0" err="1"/>
              <a:t>thaliana</a:t>
            </a:r>
            <a:r>
              <a:rPr lang="ru-RU" sz="2900" dirty="0"/>
              <a:t>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2900" dirty="0"/>
              <a:t>Воспроизведение</a:t>
            </a:r>
            <a:r>
              <a:rPr lang="ru-RU" sz="2900" i="1" dirty="0"/>
              <a:t> </a:t>
            </a:r>
            <a:r>
              <a:rPr lang="ru-RU" sz="2900" i="1" dirty="0" err="1"/>
              <a:t>in</a:t>
            </a:r>
            <a:r>
              <a:rPr lang="ru-RU" sz="2900" i="1" dirty="0"/>
              <a:t> </a:t>
            </a:r>
            <a:r>
              <a:rPr lang="en-US" sz="2900" i="1" dirty="0" err="1"/>
              <a:t>silico</a:t>
            </a:r>
            <a:r>
              <a:rPr lang="en-US" sz="2900" dirty="0"/>
              <a:t> </a:t>
            </a:r>
            <a:r>
              <a:rPr lang="ru-RU" sz="2900" dirty="0" err="1"/>
              <a:t>вос</a:t>
            </a:r>
            <a:r>
              <a:rPr lang="en-US" sz="2900" dirty="0"/>
              <a:t>c</a:t>
            </a:r>
            <a:r>
              <a:rPr lang="ru-RU" sz="2900" dirty="0" err="1"/>
              <a:t>тановления</a:t>
            </a:r>
            <a:r>
              <a:rPr lang="ru-RU" sz="2900" dirty="0"/>
              <a:t> паттерна ауксина в кончике корня при его декапитации и поддержание паттерна ауксина в отрезанной части корня </a:t>
            </a:r>
            <a:r>
              <a:rPr lang="ru-RU" sz="2900" i="1" dirty="0" err="1"/>
              <a:t>Arabidopsis</a:t>
            </a:r>
            <a:r>
              <a:rPr lang="ru-RU" sz="2900" i="1" dirty="0"/>
              <a:t> </a:t>
            </a:r>
            <a:r>
              <a:rPr lang="ru-RU" sz="2900" i="1" dirty="0" err="1"/>
              <a:t>thaliana</a:t>
            </a:r>
            <a:r>
              <a:rPr lang="ru-RU" sz="2900" dirty="0"/>
              <a:t>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2900" dirty="0"/>
              <a:t>Численное исследование динамики распределения ауксина в клетках </a:t>
            </a:r>
            <a:r>
              <a:rPr lang="ru-RU" sz="2900" dirty="0" err="1"/>
              <a:t>протоксилемы</a:t>
            </a:r>
            <a:r>
              <a:rPr lang="ru-RU" sz="2900" dirty="0"/>
              <a:t> и </a:t>
            </a:r>
            <a:r>
              <a:rPr lang="ru-RU" sz="2900" dirty="0" err="1"/>
              <a:t>протофлоэмы</a:t>
            </a:r>
            <a:r>
              <a:rPr lang="ru-RU" sz="2900" dirty="0"/>
              <a:t> вдоль оси центрального цилиндра корня: оценка вклада активности транспортных белков PIN1 и </a:t>
            </a:r>
            <a:r>
              <a:rPr lang="en-US" sz="2900" dirty="0"/>
              <a:t>AUX</a:t>
            </a:r>
            <a:r>
              <a:rPr lang="ru-RU" sz="2900" dirty="0"/>
              <a:t>1.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2900" dirty="0"/>
              <a:t>Численное исследование условий формирования симметрий в распределении ауксина на поперечном срезе центрального цилиндра корня на уровне </a:t>
            </a:r>
            <a:r>
              <a:rPr lang="ru-RU" sz="2900" dirty="0" err="1"/>
              <a:t>меристематической</a:t>
            </a:r>
            <a:r>
              <a:rPr lang="ru-RU" sz="2900" dirty="0"/>
              <a:t> зоны, где происходит </a:t>
            </a:r>
            <a:r>
              <a:rPr lang="ru-RU" sz="2900" dirty="0" err="1"/>
              <a:t>предетерминация</a:t>
            </a:r>
            <a:r>
              <a:rPr lang="ru-RU" sz="2900" dirty="0"/>
              <a:t> клеток сосудистой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7381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Математическое моделирование транспорта ауксина в апикальной меристеме корня </a:t>
            </a:r>
            <a:r>
              <a:rPr lang="ru-RU" sz="2400" i="1" dirty="0" err="1" smtClean="0">
                <a:solidFill>
                  <a:srgbClr val="C00000"/>
                </a:solidFill>
              </a:rPr>
              <a:t>Arabidopsis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thaliana </a:t>
            </a:r>
            <a:r>
              <a:rPr lang="ru-RU" sz="2400" i="1" dirty="0" smtClean="0">
                <a:solidFill>
                  <a:srgbClr val="C00000"/>
                </a:solidFill>
              </a:rPr>
              <a:t>L.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139" y="1514181"/>
            <a:ext cx="8229600" cy="5760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/>
              <a:t>Для исследования динамики процессов распределения ауксина в апикальной меристеме корня была разработана двумерная математическая модель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8025"/>
            <a:ext cx="4752528" cy="4467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2420888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А. Пространственная организация компартментов модели транспорта ауксина в апикальной меристеме корня. Красными стрелками обозначен акропетальный поток ауксина. Синими – базипетальный. Серым цветом обозначены внешние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эпидермальные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ткани. Салатовым – клетки центрального цилиндра; Б. Схема заданной в модели локализации белков транспортеров на мембранах клеток разных типов. В. Зависимость уровня экспрессии транспортных белков от концентрации ауксина в клетке.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Адаптированно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из (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Mironova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., 2012).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17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Полученные распределения концентрации ауксина и его белков-транспортеров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2464"/>
            <a:ext cx="2304256" cy="343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30" y="1700808"/>
            <a:ext cx="23042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17" y="1643418"/>
            <a:ext cx="2220297" cy="336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1722409"/>
            <a:ext cx="2016224" cy="3290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854" y="53012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А. Стационарное распределение PIN1; Б. Стационарное распределение PI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2; В. Стационарное распределение PIN3; Г. Стационарное распределение ауксина. Адаптировано из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Mironova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., 2012).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65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5520</TotalTime>
  <Words>1843</Words>
  <Application>Microsoft Office PowerPoint</Application>
  <PresentationFormat>Экран (4:3)</PresentationFormat>
  <Paragraphs>240</Paragraphs>
  <Slides>30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 Unicode MS</vt:lpstr>
      <vt:lpstr>Arial</vt:lpstr>
      <vt:lpstr>Calibri</vt:lpstr>
      <vt:lpstr>Calisto MT</vt:lpstr>
      <vt:lpstr>Comic Sans MS</vt:lpstr>
      <vt:lpstr>Georgia</vt:lpstr>
      <vt:lpstr>Times New Roman</vt:lpstr>
      <vt:lpstr>Trebuchet MS</vt:lpstr>
      <vt:lpstr>Wingdings 2</vt:lpstr>
      <vt:lpstr>Городская</vt:lpstr>
      <vt:lpstr>Equation</vt:lpstr>
      <vt:lpstr>Формула</vt:lpstr>
      <vt:lpstr>Математическое моделирование транспорта ауксина в инициальных клетках сосудистой системы корня</vt:lpstr>
      <vt:lpstr>Презентация PowerPoint</vt:lpstr>
      <vt:lpstr>Активный транспорт ауксина</vt:lpstr>
      <vt:lpstr>Инициальные клетки сосудистой системы корня Arabidopsis thaliana L.</vt:lpstr>
      <vt:lpstr>Полярный транспорт ауксина в сосудистой системе A.thaliana</vt:lpstr>
      <vt:lpstr>Математическое моделирование транспорта ауксина в корне</vt:lpstr>
      <vt:lpstr>Цели и задачи</vt:lpstr>
      <vt:lpstr>Математическое моделирование транспорта ауксина в апикальной меристеме корня Arabidopsis thaliana L.</vt:lpstr>
      <vt:lpstr>Полученные распределения концентрации ауксина и его белков-транспортеров</vt:lpstr>
      <vt:lpstr>Перераспределение ауксина после декапитации кончика корня </vt:lpstr>
      <vt:lpstr>1D модели транспорта ауксина в протоксилеме и протофлоэме корня</vt:lpstr>
      <vt:lpstr>Уравнения модели «протоксилема»</vt:lpstr>
      <vt:lpstr>Уравнения модели «протофлоэма»</vt:lpstr>
      <vt:lpstr>Результаты</vt:lpstr>
      <vt:lpstr>Предсказания, полученные с помощью моделей</vt:lpstr>
      <vt:lpstr>Организация сосудистой системы на поперечном срезе корня Arabidopsis thaliana L. </vt:lpstr>
      <vt:lpstr>Типы организации сосудистой системы корня у высших растений</vt:lpstr>
      <vt:lpstr>Влияние ауксина на дифференцировку клеток сосудистой системы корня</vt:lpstr>
      <vt:lpstr>Компартментная организация модели распределения ауксина на поперечном срезе корня</vt:lpstr>
      <vt:lpstr>Общий вид уравнений модели</vt:lpstr>
      <vt:lpstr>Исследования стационаров модели при неравномерном потоке ауксина из побега в корень</vt:lpstr>
      <vt:lpstr>Исследование стационаров модели при равномерном потоке ауксина из побега</vt:lpstr>
      <vt:lpstr>Исследование стационаров модели при равномерном потоке ауксина из побега</vt:lpstr>
      <vt:lpstr>Чувствительность модели к интенсивности потока ауксина из побега в корень</vt:lpstr>
      <vt:lpstr>Выводы</vt:lpstr>
      <vt:lpstr>Тезисы    </vt:lpstr>
      <vt:lpstr>Презентация PowerPoint</vt:lpstr>
      <vt:lpstr>Экзамены</vt:lpstr>
      <vt:lpstr>Благодарности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Новоселова Екатерина Сергеевна</cp:lastModifiedBy>
  <cp:revision>512</cp:revision>
  <dcterms:created xsi:type="dcterms:W3CDTF">2012-11-06T11:21:26Z</dcterms:created>
  <dcterms:modified xsi:type="dcterms:W3CDTF">2015-05-25T08:51:38Z</dcterms:modified>
</cp:coreProperties>
</file>