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70" r:id="rId5"/>
    <p:sldId id="267" r:id="rId6"/>
    <p:sldId id="273" r:id="rId7"/>
    <p:sldId id="274" r:id="rId8"/>
    <p:sldId id="275" r:id="rId9"/>
    <p:sldId id="276" r:id="rId10"/>
    <p:sldId id="282" r:id="rId11"/>
    <p:sldId id="283" r:id="rId12"/>
    <p:sldId id="277" r:id="rId13"/>
    <p:sldId id="278" r:id="rId14"/>
    <p:sldId id="284" r:id="rId15"/>
    <p:sldId id="279" r:id="rId16"/>
    <p:sldId id="280" r:id="rId17"/>
    <p:sldId id="281" r:id="rId18"/>
    <p:sldId id="268" r:id="rId19"/>
    <p:sldId id="271" r:id="rId20"/>
    <p:sldId id="272" r:id="rId2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1" autoAdjust="0"/>
  </p:normalViewPr>
  <p:slideViewPr>
    <p:cSldViewPr>
      <p:cViewPr>
        <p:scale>
          <a:sx n="70" d="100"/>
          <a:sy n="70" d="100"/>
        </p:scale>
        <p:origin x="-1164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8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28A66-043C-4564-B3ED-538C4997CA7A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0E2D3-8260-4C67-961D-9C7D9F71384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264947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Пилотный проект: «Доходный дом»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6309320"/>
            <a:ext cx="6400800" cy="280974"/>
          </a:xfrm>
        </p:spPr>
        <p:txBody>
          <a:bodyPr>
            <a:normAutofit fontScale="47500" lnSpcReduction="20000"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Новосибирск 2012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презентация Ложок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2263" y="-1804988"/>
            <a:ext cx="14870113" cy="104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8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презентация Ложок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6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презентация Ложок\на презентацию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725613"/>
            <a:ext cx="15697200" cy="103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6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презентация Ложок\на презентацию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83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езентация Ложок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4479925"/>
            <a:ext cx="9723438" cy="158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8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презентация Ложок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4371975"/>
            <a:ext cx="10183813" cy="156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2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езентация Ложок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57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резентация Ложок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0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Функции управляющей компании «Доходными домами» будет выполнять специализированная компания 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ООО «Центр жилищного найма НСО»	</a:t>
            </a:r>
          </a:p>
          <a:p>
            <a:pPr marL="0" indent="0" algn="just">
              <a:buFont typeface="Wingdings" pitchFamily="2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 найма: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Предоставление квартир в наём согласно правил пользования наёмным жильём 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Срок заключения договора найма – 5 лет, с возможностью пролонгации.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найма жилья:</a:t>
            </a:r>
          </a:p>
          <a:p>
            <a:pPr lvl="1"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1-комнатная – 14 000,00 руб./мес.</a:t>
            </a:r>
          </a:p>
          <a:p>
            <a:pPr lvl="1"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2-комнатная – 15 000,00 руб./мес.</a:t>
            </a:r>
          </a:p>
          <a:p>
            <a:pPr lvl="1"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3-комнатная – 16 000,00 руб./мес.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отдельных категорий работников в программе предусмотрена система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 стороны работодателя и со стороны бюджета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области , до 70%.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Механизм сдачи жилья </a:t>
            </a:r>
          </a:p>
        </p:txBody>
      </p:sp>
    </p:spTree>
    <p:extLst>
      <p:ext uri="{BB962C8B-B14F-4D97-AF65-F5344CB8AC3E}">
        <p14:creationId xmlns:p14="http://schemas.microsoft.com/office/powerpoint/2010/main" val="1119529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 предоставления субсидии*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188839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не должен превышать 35 лет.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договора коммерческого найма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Срок предоставления субсидии –не более 2-х лет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Максимальный размер ежемесячного платежа при расчете субсидии  - не более 15 000,00 руб./мес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Работникам бюджетной сферы, предоставляется субсидия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в размере до 70%.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2162"/>
              </p:ext>
            </p:extLst>
          </p:nvPr>
        </p:nvGraphicFramePr>
        <p:xfrm>
          <a:off x="369545" y="3501008"/>
          <a:ext cx="8352930" cy="244183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36104"/>
                <a:gridCol w="720080"/>
                <a:gridCol w="2016224"/>
                <a:gridCol w="2088232"/>
                <a:gridCol w="1296144"/>
                <a:gridCol w="1296146"/>
              </a:tblGrid>
              <a:tr h="36004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Тип квартиры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Цена </a:t>
                      </a:r>
                      <a:r>
                        <a:rPr lang="ru-RU" sz="1100" u="none" strike="noStrike" dirty="0" smtClean="0">
                          <a:effectLst/>
                        </a:rPr>
                        <a:t>найма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Размер ежемесячного платежа, учитываемого при расчете субсидии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плата физ. лица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софинансирование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из бюджета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от </a:t>
                      </a:r>
                      <a:r>
                        <a:rPr lang="ru-RU" sz="1100" u="none" strike="noStrike" dirty="0" smtClean="0">
                          <a:effectLst/>
                        </a:rPr>
                        <a:t>работодателя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1221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1-комнатная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</a:rPr>
                        <a:t>14 000,00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14 000,00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50,0%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12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7 000,00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3 500,00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8897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2-комнатная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</a:rPr>
                        <a:t>15 </a:t>
                      </a:r>
                      <a:r>
                        <a:rPr lang="ru-RU" sz="1100" u="none" strike="noStrike" dirty="0">
                          <a:effectLst/>
                        </a:rPr>
                        <a:t>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50,0%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88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7 500,00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3 750,00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3 750,00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774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3-комнатная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</a:rPr>
                        <a:t>16 000,00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50,0%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25,0%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7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3 750,00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3 750,00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6453336"/>
            <a:ext cx="83529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524" y="6153254"/>
            <a:ext cx="85689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 Субсидии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предоставляются на оплату части платежей по коммерческому найму жилых помещений, созданных организациями в рамках реализации инвестиционных проектов по созданию жилых помещений для целей коммерческого найма, прошедшими конкурсный отбор в соответствии с инвестиционным законодательством Новосибирской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99893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 - «Доходный дом»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1"/>
          <p:cNvSpPr>
            <a:spLocks noGrp="1" noChangeArrowheads="1"/>
          </p:cNvSpPr>
          <p:nvPr>
            <p:ph idx="1"/>
          </p:nvPr>
        </p:nvSpPr>
        <p:spPr bwMode="auto">
          <a:xfrm>
            <a:off x="5724128" y="1600200"/>
            <a:ext cx="2962672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Объем строительства: 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2 - трёх этажных жилых дома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6 402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общая площадь застройки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130 квартир арендного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фонда с отделкой «под ключ»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Квартиры полностью меблированы и оборудованы бытовой техникой	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erdeva\Desktop\IMG_4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4212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«Центр жилищного найма Новосибирской области»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Пельменёв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Александр Иннокентьевич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(383) 211-92-45 доп. 109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8 923 707 10 07 моб.</a:t>
            </a:r>
          </a:p>
        </p:txBody>
      </p:sp>
    </p:spTree>
    <p:extLst>
      <p:ext uri="{BB962C8B-B14F-4D97-AF65-F5344CB8AC3E}">
        <p14:creationId xmlns:p14="http://schemas.microsoft.com/office/powerpoint/2010/main" val="349820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Комплектация квартир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309634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Каждая квартира имеет: прихожую, кухню, рабочую зону, зону отдыха, спальное место.</a:t>
            </a:r>
          </a:p>
          <a:p>
            <a:pPr marL="0" lvl="1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каждой квартире имеется вся необходимая мебель и бытовая техника для жизни, работы и отдыха: печь электрическая (3-х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.), мини стенка, диван, телевизор, компьютерный стол.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82164"/>
              </p:ext>
            </p:extLst>
          </p:nvPr>
        </p:nvGraphicFramePr>
        <p:xfrm>
          <a:off x="539552" y="1844824"/>
          <a:ext cx="8208913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533"/>
                <a:gridCol w="2485267"/>
                <a:gridCol w="4142113"/>
              </a:tblGrid>
              <a:tr h="216024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квартир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Средняя площадь 1 квартиры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1-комнатная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40,86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2-комнатная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58,33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3-комнатная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80,51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527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899165"/>
              </p:ext>
            </p:extLst>
          </p:nvPr>
        </p:nvGraphicFramePr>
        <p:xfrm>
          <a:off x="323528" y="121995"/>
          <a:ext cx="8640960" cy="672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24961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1-комнатная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2-комнатная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3-комнатная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57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Кухня: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 Полка-сушка универсальная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мойка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Мойка накладная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разделочный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Посудосушитель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поддоном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обеденный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 – 2 шт.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Чайник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Печь электрическая (3-х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конф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Прихожая: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Тумба для обуви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Панель с крючками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Зеркало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 стенка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компьютерный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Диван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Радиочасы</a:t>
                      </a:r>
                      <a:endParaRPr lang="ru-RU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Телевизор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Кухня: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 Полка-сушка универсальная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мойка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Мойка накладная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разделочный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Посудосушитель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поддоном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обеденный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 – 2 шт.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Чайник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Печь электрическая (3-х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конф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Прихожая: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Тумба для обуви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Панель с крючками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Зеркало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 стенка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компьютерный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Диван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Радиочасы</a:t>
                      </a:r>
                      <a:endParaRPr lang="ru-RU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Телевизор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Спальня: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Шкаф для одежды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Кровать 1,5 спальная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Тумба прикроватная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Кухня: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 Полка-сушка универсальная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мойка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Мойка накладная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разделочный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Посудосушитель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поддоном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 обеденный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 – 2 шт.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Чайник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Печь электрическая (3-х </a:t>
                      </a: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конф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Прихожая: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Тумба для обуви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Панель с крючками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Зеркало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Гостиная: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 стенка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Диван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Радиочасы</a:t>
                      </a:r>
                      <a:endParaRPr lang="ru-RU" sz="11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Телевизор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Спальня 1: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Шкаф для одежды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Кровать 1,5 спальная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Тумба прикроватная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Спальня 2: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Стол компьютерный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Шкаф для одежды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Кровать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Карниз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Светильник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96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deva\Desktop\3-к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23" y="3356992"/>
            <a:ext cx="4776748" cy="335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erdeva\Desktop\2-к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26599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erdeva\Desktop\1-к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3397680" cy="30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4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езентация Ложок\на презентацию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3763" y="-1851025"/>
            <a:ext cx="16013113" cy="105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1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езентация Ложок\на презентацию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9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презентация Ложок\на презентацию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363" y="-1965325"/>
            <a:ext cx="16214726" cy="10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презентация Ложок\на презентацию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6613" y="-1851025"/>
            <a:ext cx="15898813" cy="105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66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501</Words>
  <Application>Microsoft Office PowerPoint</Application>
  <PresentationFormat>Экран (4:3)</PresentationFormat>
  <Paragraphs>179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Пилотный проект: «Доходный дом» </vt:lpstr>
      <vt:lpstr>Проект  - «Доходный дом»</vt:lpstr>
      <vt:lpstr>Комплектация квартир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Механизм сдачи жилья </vt:lpstr>
      <vt:lpstr>Условия предоставления субсидии* </vt:lpstr>
      <vt:lpstr>Презентация PowerPoint</vt:lpstr>
    </vt:vector>
  </TitlesOfParts>
  <Company>mineconom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Psea</dc:creator>
  <cp:lastModifiedBy>Alexsandr Pelmenev</cp:lastModifiedBy>
  <cp:revision>52</cp:revision>
  <cp:lastPrinted>2013-01-23T04:42:21Z</cp:lastPrinted>
  <dcterms:created xsi:type="dcterms:W3CDTF">2012-08-04T05:18:12Z</dcterms:created>
  <dcterms:modified xsi:type="dcterms:W3CDTF">2013-01-23T04:48:18Z</dcterms:modified>
</cp:coreProperties>
</file>